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007" r:id="rId2"/>
    <p:sldId id="2008" r:id="rId3"/>
    <p:sldId id="1794" r:id="rId4"/>
    <p:sldId id="2010" r:id="rId5"/>
    <p:sldId id="2009" r:id="rId6"/>
    <p:sldId id="2011" r:id="rId7"/>
    <p:sldId id="2012" r:id="rId8"/>
  </p:sldIdLst>
  <p:sldSz cx="12192000" cy="6858000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ксандра Зайцева" initials="АЗ" lastIdx="2" clrIdx="0">
    <p:extLst>
      <p:ext uri="{19B8F6BF-5375-455C-9EA6-DF929625EA0E}">
        <p15:presenceInfo xmlns:p15="http://schemas.microsoft.com/office/powerpoint/2012/main" userId="cec85e1ee709e9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D96666"/>
    <a:srgbClr val="C00000"/>
    <a:srgbClr val="FF9999"/>
    <a:srgbClr val="D9D9D9"/>
    <a:srgbClr val="7F7F7F"/>
    <a:srgbClr val="6600FF"/>
    <a:srgbClr val="C5E0B4"/>
    <a:srgbClr val="00B05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9837" autoAdjust="0"/>
  </p:normalViewPr>
  <p:slideViewPr>
    <p:cSldViewPr snapToGrid="0">
      <p:cViewPr varScale="1">
        <p:scale>
          <a:sx n="66" d="100"/>
          <a:sy n="66" d="100"/>
        </p:scale>
        <p:origin x="-18" y="9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1 - низкая нехватка кадров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высокая нехватка кадров</c:v>
                </c:pt>
              </c:strCache>
            </c:strRef>
          </c:cat>
          <c:val>
            <c:numRef>
              <c:f>Лист1!$B$2:$B$6</c:f>
              <c:numCache>
                <c:formatCode>###0.0</c:formatCode>
                <c:ptCount val="5"/>
                <c:pt idx="0">
                  <c:v>7.4074074074074066</c:v>
                </c:pt>
                <c:pt idx="1">
                  <c:v>14.814814814814815</c:v>
                </c:pt>
                <c:pt idx="2">
                  <c:v>40.740740740740748</c:v>
                </c:pt>
                <c:pt idx="3">
                  <c:v>25.92592592592592</c:v>
                </c:pt>
                <c:pt idx="4">
                  <c:v>11.111111111111109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1E-4A77-881B-A8368F6065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773414192"/>
        <c:axId val="-2053493136"/>
      </c:barChart>
      <c:catAx>
        <c:axId val="-17734141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-2053493136"/>
        <c:crosses val="autoZero"/>
        <c:auto val="1"/>
        <c:lblAlgn val="ctr"/>
        <c:lblOffset val="100"/>
        <c:noMultiLvlLbl val="0"/>
      </c:catAx>
      <c:valAx>
        <c:axId val="-2053493136"/>
        <c:scaling>
          <c:orientation val="minMax"/>
          <c:max val="80"/>
        </c:scaling>
        <c:delete val="1"/>
        <c:axPos val="t"/>
        <c:numFmt formatCode="###0.0" sourceLinked="1"/>
        <c:majorTickMark val="out"/>
        <c:minorTickMark val="none"/>
        <c:tickLblPos val="none"/>
        <c:crossAx val="-1773414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20-4F90-AA4B-036296F631F9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320-4F90-AA4B-036296F631F9}"/>
              </c:ext>
            </c:extLst>
          </c:dPt>
          <c:dLbls>
            <c:dLbl>
              <c:idx val="0"/>
              <c:layout>
                <c:manualLayout>
                  <c:x val="0.13490930279470839"/>
                  <c:y val="-9.6250956388676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320-4F90-AA4B-036296F631F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566035949946783"/>
                  <c:y val="-0.13224305024228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320-4F90-AA4B-036296F631F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Сталкивается</c:v>
                </c:pt>
                <c:pt idx="1">
                  <c:v>Не сталкивается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22</c:v>
                </c:pt>
                <c:pt idx="1">
                  <c:v>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320-4F90-AA4B-036296F631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1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E71-4606-A8A9-88DCBBC6D9BD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E71-4606-A8A9-88DCBBC6D9BD}"/>
              </c:ext>
            </c:extLst>
          </c:dPt>
          <c:dLbls>
            <c:dLbl>
              <c:idx val="0"/>
              <c:layout>
                <c:manualLayout>
                  <c:x val="0.11146427152568456"/>
                  <c:y val="3.485011514527905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E71-4606-A8A9-88DCBBC6D9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2037033047988732"/>
                  <c:y val="-3.584517705965118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35,0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E71-4606-A8A9-88DCBBC6D9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Сталкивается</c:v>
                </c:pt>
                <c:pt idx="1">
                  <c:v>Не сталкивается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65.900000000000006</c:v>
                </c:pt>
                <c:pt idx="1">
                  <c:v>34.1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E71-4606-A8A9-88DCBBC6D9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1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590173465025002"/>
          <c:y val="7.3281017226546924E-2"/>
          <c:w val="0.56028372550855798"/>
          <c:h val="0.853437965546905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Специалисты, эксперты</c:v>
                </c:pt>
                <c:pt idx="1">
                  <c:v>Рабочие</c:v>
                </c:pt>
                <c:pt idx="2">
                  <c:v>Другие </c:v>
                </c:pt>
              </c:strCache>
            </c:strRef>
          </c:cat>
          <c:val>
            <c:numRef>
              <c:f>Лист1!$B$2:$B$4</c:f>
              <c:numCache>
                <c:formatCode>###0.0</c:formatCode>
                <c:ptCount val="3"/>
                <c:pt idx="0">
                  <c:v>11.111111111111109</c:v>
                </c:pt>
                <c:pt idx="1">
                  <c:v>55.555555555555557</c:v>
                </c:pt>
                <c:pt idx="2">
                  <c:v>33.333333333333329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54-4B70-949D-8BAAC550A9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681519024"/>
        <c:axId val="-1681526096"/>
      </c:barChart>
      <c:catAx>
        <c:axId val="-168151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-1681526096"/>
        <c:crosses val="autoZero"/>
        <c:auto val="1"/>
        <c:lblAlgn val="ctr"/>
        <c:lblOffset val="100"/>
        <c:noMultiLvlLbl val="0"/>
      </c:catAx>
      <c:valAx>
        <c:axId val="-1681526096"/>
        <c:scaling>
          <c:orientation val="minMax"/>
          <c:max val="80"/>
        </c:scaling>
        <c:delete val="1"/>
        <c:axPos val="t"/>
        <c:numFmt formatCode="###0.0" sourceLinked="1"/>
        <c:majorTickMark val="out"/>
        <c:minorTickMark val="none"/>
        <c:tickLblPos val="none"/>
        <c:crossAx val="-16815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598096858863938E-2"/>
          <c:y val="6.0377605666092293E-2"/>
          <c:w val="0.91880380628227221"/>
          <c:h val="0.865827542964239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Появятся/появились новые квалификации</c:v>
                </c:pt>
                <c:pt idx="1">
                  <c:v>Изменятся/изменились существующие квалификации</c:v>
                </c:pt>
                <c:pt idx="2">
                  <c:v>Никак не повлияет/не повлияло</c:v>
                </c:pt>
                <c:pt idx="3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###0.0</c:formatCode>
                <c:ptCount val="4"/>
                <c:pt idx="0">
                  <c:v>51.219512195121965</c:v>
                </c:pt>
                <c:pt idx="1">
                  <c:v>4.8780487804878065</c:v>
                </c:pt>
                <c:pt idx="2">
                  <c:v>26.829268292682933</c:v>
                </c:pt>
                <c:pt idx="3">
                  <c:v>17.073170731707314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1E-4A77-881B-A8368F6065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681522832"/>
        <c:axId val="-1681519568"/>
      </c:barChart>
      <c:catAx>
        <c:axId val="-168152283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one"/>
        <c:crossAx val="-1681519568"/>
        <c:crosses val="autoZero"/>
        <c:auto val="1"/>
        <c:lblAlgn val="ctr"/>
        <c:lblOffset val="100"/>
        <c:noMultiLvlLbl val="0"/>
      </c:catAx>
      <c:valAx>
        <c:axId val="-1681519568"/>
        <c:scaling>
          <c:orientation val="minMax"/>
          <c:max val="80"/>
        </c:scaling>
        <c:delete val="1"/>
        <c:axPos val="t"/>
        <c:numFmt formatCode="###0.0" sourceLinked="1"/>
        <c:majorTickMark val="out"/>
        <c:minorTickMark val="none"/>
        <c:tickLblPos val="none"/>
        <c:crossAx val="-1681522832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598096858863938E-2"/>
          <c:y val="6.0377605666092293E-2"/>
          <c:w val="0.91880380628227221"/>
          <c:h val="0.865827542964239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Появятся/появились новые квалификации</c:v>
                </c:pt>
                <c:pt idx="1">
                  <c:v>Изменятся/изменились существующие квалификации</c:v>
                </c:pt>
                <c:pt idx="2">
                  <c:v>Никак не повлияет/не повлияло</c:v>
                </c:pt>
                <c:pt idx="3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###0.0</c:formatCode>
                <c:ptCount val="4"/>
                <c:pt idx="0">
                  <c:v>26.829268292682933</c:v>
                </c:pt>
                <c:pt idx="1">
                  <c:v>31.707317073170724</c:v>
                </c:pt>
                <c:pt idx="2">
                  <c:v>17.073170731707314</c:v>
                </c:pt>
                <c:pt idx="3">
                  <c:v>24.390243902439021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D62-4BF4-96BA-09D8DA3B88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681529360"/>
        <c:axId val="-1681515760"/>
      </c:barChart>
      <c:catAx>
        <c:axId val="-1681529360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one"/>
        <c:crossAx val="-1681515760"/>
        <c:crosses val="autoZero"/>
        <c:auto val="1"/>
        <c:lblAlgn val="ctr"/>
        <c:lblOffset val="100"/>
        <c:noMultiLvlLbl val="0"/>
      </c:catAx>
      <c:valAx>
        <c:axId val="-1681515760"/>
        <c:scaling>
          <c:orientation val="minMax"/>
          <c:max val="80"/>
        </c:scaling>
        <c:delete val="1"/>
        <c:axPos val="t"/>
        <c:numFmt formatCode="###0.0" sourceLinked="1"/>
        <c:majorTickMark val="out"/>
        <c:minorTickMark val="none"/>
        <c:tickLblPos val="none"/>
        <c:crossAx val="-1681529360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1 - профессиональные стандарты не требуются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профессиональные стандарты необходимы</c:v>
                </c:pt>
              </c:strCache>
            </c:strRef>
          </c:cat>
          <c:val>
            <c:numRef>
              <c:f>Лист1!$B$2:$B$6</c:f>
              <c:numCache>
                <c:formatCode>###0.0</c:formatCode>
                <c:ptCount val="5"/>
                <c:pt idx="0">
                  <c:v>46.341463414634134</c:v>
                </c:pt>
                <c:pt idx="1">
                  <c:v>12.195121951219511</c:v>
                </c:pt>
                <c:pt idx="2">
                  <c:v>14.634146341463413</c:v>
                </c:pt>
                <c:pt idx="3">
                  <c:v>9.7560975609756095</c:v>
                </c:pt>
                <c:pt idx="4">
                  <c:v>17.073170731707314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1E-4A77-881B-A8368F6065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681523920"/>
        <c:axId val="-1681527184"/>
      </c:barChart>
      <c:catAx>
        <c:axId val="-16815239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-1681527184"/>
        <c:crosses val="autoZero"/>
        <c:auto val="1"/>
        <c:lblAlgn val="ctr"/>
        <c:lblOffset val="100"/>
        <c:noMultiLvlLbl val="0"/>
      </c:catAx>
      <c:valAx>
        <c:axId val="-1681527184"/>
        <c:scaling>
          <c:orientation val="minMax"/>
          <c:max val="80"/>
        </c:scaling>
        <c:delete val="1"/>
        <c:axPos val="t"/>
        <c:numFmt formatCode="###0.0" sourceLinked="1"/>
        <c:majorTickMark val="out"/>
        <c:minorTickMark val="none"/>
        <c:tickLblPos val="none"/>
        <c:crossAx val="-1681523920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589777271365543"/>
          <c:y val="5.3002635335039641E-2"/>
          <c:w val="0.5345042303736891"/>
          <c:h val="0.893994729329920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Повышение квалификации</c:v>
                </c:pt>
                <c:pt idx="1">
                  <c:v>Обучение на рабочем месте (наставничество)</c:v>
                </c:pt>
                <c:pt idx="2">
                  <c:v>Профессиональная подготовка / обучение</c:v>
                </c:pt>
                <c:pt idx="3">
                  <c:v>Обучение в корпоративном университете (институте)</c:v>
                </c:pt>
                <c:pt idx="4">
                  <c:v>Онлайн курсы</c:v>
                </c:pt>
                <c:pt idx="5">
                  <c:v>Профессиональная переподготовка</c:v>
                </c:pt>
                <c:pt idx="6">
                  <c:v>Ученичество на рабочем месте</c:v>
                </c:pt>
                <c:pt idx="7">
                  <c:v>Другое </c:v>
                </c:pt>
              </c:strCache>
            </c:strRef>
          </c:cat>
          <c:val>
            <c:numRef>
              <c:f>Лист1!$B$2:$B$9</c:f>
              <c:numCache>
                <c:formatCode>###0.0</c:formatCode>
                <c:ptCount val="8"/>
                <c:pt idx="0">
                  <c:v>78.048780487804862</c:v>
                </c:pt>
                <c:pt idx="1">
                  <c:v>73.17073170731706</c:v>
                </c:pt>
                <c:pt idx="2">
                  <c:v>43.902439024390247</c:v>
                </c:pt>
                <c:pt idx="3">
                  <c:v>43.902439024390247</c:v>
                </c:pt>
                <c:pt idx="4">
                  <c:v>43.902439024390247</c:v>
                </c:pt>
                <c:pt idx="5">
                  <c:v>41.463414634146332</c:v>
                </c:pt>
                <c:pt idx="6">
                  <c:v>12.195121951219511</c:v>
                </c:pt>
                <c:pt idx="7">
                  <c:v>2.4390243902439024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86-425C-9278-0E9D016C5D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681525008"/>
        <c:axId val="-1681517936"/>
      </c:barChart>
      <c:catAx>
        <c:axId val="-1681525008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one"/>
        <c:crossAx val="-1681517936"/>
        <c:crosses val="autoZero"/>
        <c:auto val="1"/>
        <c:lblAlgn val="ctr"/>
        <c:lblOffset val="100"/>
        <c:noMultiLvlLbl val="0"/>
      </c:catAx>
      <c:valAx>
        <c:axId val="-1681517936"/>
        <c:scaling>
          <c:orientation val="minMax"/>
          <c:max val="90"/>
        </c:scaling>
        <c:delete val="1"/>
        <c:axPos val="t"/>
        <c:numFmt formatCode="###0.0" sourceLinked="1"/>
        <c:majorTickMark val="out"/>
        <c:minorTickMark val="none"/>
        <c:tickLblPos val="none"/>
        <c:crossAx val="-168152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598096858863938E-2"/>
          <c:y val="3.4927139459777636E-2"/>
          <c:w val="0.88558718157956517"/>
          <c:h val="0.89127817779512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организация производственной практики для студентов</c:v>
                </c:pt>
                <c:pt idx="1">
                  <c:v>проведение дней открытых дверей на базе образовательных    организаций</c:v>
                </c:pt>
                <c:pt idx="2">
                  <c:v>заключение договоров на целевое обучение</c:v>
                </c:pt>
                <c:pt idx="3">
                  <c:v>участие работников в проведении занятий</c:v>
                </c:pt>
                <c:pt idx="4">
                  <c:v>участие в разработке образовательных программ</c:v>
                </c:pt>
                <c:pt idx="5">
                  <c:v>создание брендированных зон в образовательных организациях</c:v>
                </c:pt>
                <c:pt idx="6">
                  <c:v>участие в развитии материально-технической и учебно-лабораторной базы образовательных организаций</c:v>
                </c:pt>
                <c:pt idx="7">
                  <c:v>организация стажировок для преподавателей</c:v>
                </c:pt>
                <c:pt idx="8">
                  <c:v>другое</c:v>
                </c:pt>
              </c:strCache>
            </c:strRef>
          </c:cat>
          <c:val>
            <c:numRef>
              <c:f>Лист1!$B$2:$B$10</c:f>
              <c:numCache>
                <c:formatCode>###0.0</c:formatCode>
                <c:ptCount val="9"/>
                <c:pt idx="0">
                  <c:v>70.731707317073159</c:v>
                </c:pt>
                <c:pt idx="1">
                  <c:v>43.902439024390247</c:v>
                </c:pt>
                <c:pt idx="2">
                  <c:v>31.707317073170724</c:v>
                </c:pt>
                <c:pt idx="3">
                  <c:v>29.26829268292682</c:v>
                </c:pt>
                <c:pt idx="4">
                  <c:v>19.512195121951223</c:v>
                </c:pt>
                <c:pt idx="5">
                  <c:v>14.634146341463413</c:v>
                </c:pt>
                <c:pt idx="6">
                  <c:v>12.195121951219511</c:v>
                </c:pt>
                <c:pt idx="7">
                  <c:v>9.7560975609756095</c:v>
                </c:pt>
                <c:pt idx="8">
                  <c:v>17.073170731707314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54-4865-82F2-6C18C3C62B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681517392"/>
        <c:axId val="-1681521200"/>
      </c:barChart>
      <c:catAx>
        <c:axId val="-1681517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one"/>
        <c:crossAx val="-1681521200"/>
        <c:crosses val="autoZero"/>
        <c:auto val="1"/>
        <c:lblAlgn val="ctr"/>
        <c:lblOffset val="100"/>
        <c:noMultiLvlLbl val="0"/>
      </c:catAx>
      <c:valAx>
        <c:axId val="-1681521200"/>
        <c:scaling>
          <c:orientation val="minMax"/>
          <c:max val="90"/>
        </c:scaling>
        <c:delete val="1"/>
        <c:axPos val="t"/>
        <c:numFmt formatCode="###0.0" sourceLinked="1"/>
        <c:majorTickMark val="out"/>
        <c:minorTickMark val="none"/>
        <c:tickLblPos val="none"/>
        <c:crossAx val="-1681517392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598096858863938E-2"/>
          <c:y val="6.0377605666092293E-2"/>
          <c:w val="0.87820570942340836"/>
          <c:h val="0.865827542964239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отраслевые ВУЗы железнодорожного транспорта</c:v>
                </c:pt>
                <c:pt idx="1">
                  <c:v>отраслевые техникумы (колледжи) железнодорожного транспорта</c:v>
                </c:pt>
                <c:pt idx="2">
                  <c:v>прочие ВУЗы и техникумы</c:v>
                </c:pt>
                <c:pt idx="3">
                  <c:v>учебные центры профессиональных квалификаций ОАО «РЖД»</c:v>
                </c:pt>
                <c:pt idx="4">
                  <c:v>собственные учебные центры</c:v>
                </c:pt>
              </c:strCache>
            </c:strRef>
          </c:cat>
          <c:val>
            <c:numRef>
              <c:f>Лист1!$B$2:$B$6</c:f>
              <c:numCache>
                <c:formatCode>###0.0</c:formatCode>
                <c:ptCount val="5"/>
                <c:pt idx="0">
                  <c:v>64.86486486486487</c:v>
                </c:pt>
                <c:pt idx="1">
                  <c:v>54.054054054054049</c:v>
                </c:pt>
                <c:pt idx="2">
                  <c:v>54.054054054054049</c:v>
                </c:pt>
                <c:pt idx="3">
                  <c:v>45.945945945945958</c:v>
                </c:pt>
                <c:pt idx="4">
                  <c:v>21.621621621621621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1E-4A77-881B-A8368F6065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-1681521744"/>
        <c:axId val="-1681525552"/>
      </c:barChart>
      <c:catAx>
        <c:axId val="-1681521744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one"/>
        <c:crossAx val="-1681525552"/>
        <c:crosses val="autoZero"/>
        <c:auto val="1"/>
        <c:lblAlgn val="ctr"/>
        <c:lblOffset val="100"/>
        <c:noMultiLvlLbl val="0"/>
      </c:catAx>
      <c:valAx>
        <c:axId val="-1681525552"/>
        <c:scaling>
          <c:orientation val="minMax"/>
          <c:max val="90"/>
        </c:scaling>
        <c:delete val="1"/>
        <c:axPos val="t"/>
        <c:numFmt formatCode="###0.0" sourceLinked="1"/>
        <c:majorTickMark val="out"/>
        <c:minorTickMark val="none"/>
        <c:tickLblPos val="none"/>
        <c:crossAx val="-1681521744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901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C126C09F-1C7E-434B-849B-CA96E113CB16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5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6678"/>
            <a:ext cx="2971800" cy="499011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F0594160-3394-4D78-8173-6C822984D5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49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3805FD3-C134-4496-8496-85C8806C3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2D45BFF-1D92-4634-890F-8C508EF82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BCB7766-3CF6-48EF-ADFC-D464997A1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BF26897-3B2A-4FAE-BE59-D0950C16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F84CAB1-8A26-4512-A018-BEAAAE43E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44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A4C1125-8469-48F2-A5D2-46E54CB00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787BA86-6837-429A-B896-7E39A891B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B11D472-CCEA-4485-B2F6-2D0A87C82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83C4BE7-EFE4-4752-A560-B808D4EA8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5F1D193-485F-443C-8071-D2C23ADE0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54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4FD6BA31-6B3D-4F31-B673-B098932DD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620CA59-C5B4-4549-8562-C30D9F5EC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DA8D69E-61DC-40AD-AC7C-19C687469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943DB7A-5669-42AE-B378-8C3FDE5A4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9B0DD43-A4E3-4469-B2A5-1E4A66C15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30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5">
            <a:extLst>
              <a:ext uri="{FF2B5EF4-FFF2-40B4-BE49-F238E27FC236}">
                <a16:creationId xmlns="" xmlns:a16="http://schemas.microsoft.com/office/drawing/2014/main" id="{98F89BC6-DAAF-45F9-A608-5527783DE47A}"/>
              </a:ext>
            </a:extLst>
          </p:cNvPr>
          <p:cNvSpPr txBox="1">
            <a:spLocks/>
          </p:cNvSpPr>
          <p:nvPr userDrawn="1"/>
        </p:nvSpPr>
        <p:spPr>
          <a:xfrm>
            <a:off x="11123930" y="6276718"/>
            <a:ext cx="738188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600" b="1" kern="1200">
                <a:solidFill>
                  <a:srgbClr val="E21A1A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en-US" sz="1400" b="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fld id="{4F29B7A6-E24D-4DA0-8911-845DEC7CF0EA}" type="slidenum">
              <a:rPr lang="ru-RU" sz="14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sz="14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/>
          <a:srcRect l="64967"/>
          <a:stretch>
            <a:fillRect/>
          </a:stretch>
        </p:blipFill>
        <p:spPr>
          <a:xfrm>
            <a:off x="11016728" y="330738"/>
            <a:ext cx="862013" cy="524577"/>
          </a:xfrm>
          <a:prstGeom prst="rect">
            <a:avLst/>
          </a:prstGeom>
        </p:spPr>
      </p:pic>
      <p:pic>
        <p:nvPicPr>
          <p:cNvPr id="6" name="Picture 2" descr="C:\Users\CBR_GordeevKA\Documents\Исследования 2025\ЖЕЛДОРТРАНС\Желдортранс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10131" y="331431"/>
            <a:ext cx="1296537" cy="5188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6764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(Студенты) 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с одним усеченным углом 34"/>
          <p:cNvSpPr/>
          <p:nvPr userDrawn="1"/>
        </p:nvSpPr>
        <p:spPr>
          <a:xfrm flipV="1">
            <a:off x="0" y="-1"/>
            <a:ext cx="12192000" cy="6858000"/>
          </a:xfrm>
          <a:prstGeom prst="snip1Rect">
            <a:avLst>
              <a:gd name="adj" fmla="val 0"/>
            </a:avLst>
          </a:prstGeom>
          <a:gradFill flip="none" rotWithShape="1">
            <a:gsLst>
              <a:gs pos="100000">
                <a:srgbClr val="5F79FC">
                  <a:lumMod val="43646"/>
                  <a:lumOff val="56354"/>
                  <a:alpha val="80000"/>
                </a:srgbClr>
              </a:gs>
              <a:gs pos="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latin typeface="RussianRail G Pro" panose="02000503040000020004" pitchFamily="2" charset="0"/>
            </a:endParaRPr>
          </a:p>
        </p:txBody>
      </p:sp>
      <p:grpSp>
        <p:nvGrpSpPr>
          <p:cNvPr id="3" name="Группа 23"/>
          <p:cNvGrpSpPr/>
          <p:nvPr userDrawn="1"/>
        </p:nvGrpSpPr>
        <p:grpSpPr>
          <a:xfrm>
            <a:off x="0" y="1075421"/>
            <a:ext cx="12479070" cy="3672171"/>
            <a:chOff x="28575" y="1376362"/>
            <a:chExt cx="12479070" cy="3672171"/>
          </a:xfrm>
          <a:solidFill>
            <a:srgbClr val="4B66CA"/>
          </a:solidFill>
        </p:grpSpPr>
        <p:sp>
          <p:nvSpPr>
            <p:cNvPr id="25" name="Прямоугольник 2"/>
            <p:cNvSpPr/>
            <p:nvPr userDrawn="1"/>
          </p:nvSpPr>
          <p:spPr>
            <a:xfrm>
              <a:off x="28575" y="1376363"/>
              <a:ext cx="10149541" cy="3672170"/>
            </a:xfrm>
            <a:custGeom>
              <a:avLst/>
              <a:gdLst>
                <a:gd name="connsiteX0" fmla="*/ 0 w 10174941"/>
                <a:gd name="connsiteY0" fmla="*/ 0 h 3672170"/>
                <a:gd name="connsiteX1" fmla="*/ 10174941 w 10174941"/>
                <a:gd name="connsiteY1" fmla="*/ 0 h 3672170"/>
                <a:gd name="connsiteX2" fmla="*/ 10174941 w 10174941"/>
                <a:gd name="connsiteY2" fmla="*/ 3672170 h 3672170"/>
                <a:gd name="connsiteX3" fmla="*/ 0 w 10174941"/>
                <a:gd name="connsiteY3" fmla="*/ 3672170 h 3672170"/>
                <a:gd name="connsiteX4" fmla="*/ 0 w 10174941"/>
                <a:gd name="connsiteY4" fmla="*/ 0 h 3672170"/>
                <a:gd name="connsiteX0-1" fmla="*/ 0 w 10174941"/>
                <a:gd name="connsiteY0-2" fmla="*/ 0 h 3672170"/>
                <a:gd name="connsiteX1-3" fmla="*/ 10174941 w 10174941"/>
                <a:gd name="connsiteY1-4" fmla="*/ 0 h 3672170"/>
                <a:gd name="connsiteX2-5" fmla="*/ 7485529 w 10174941"/>
                <a:gd name="connsiteY2-6" fmla="*/ 3636311 h 3672170"/>
                <a:gd name="connsiteX3-7" fmla="*/ 0 w 10174941"/>
                <a:gd name="connsiteY3-8" fmla="*/ 3672170 h 3672170"/>
                <a:gd name="connsiteX4-9" fmla="*/ 0 w 10174941"/>
                <a:gd name="connsiteY4-10" fmla="*/ 0 h 3672170"/>
                <a:gd name="connsiteX0-11" fmla="*/ 0 w 10174941"/>
                <a:gd name="connsiteY0-12" fmla="*/ 0 h 3672170"/>
                <a:gd name="connsiteX1-13" fmla="*/ 10174941 w 10174941"/>
                <a:gd name="connsiteY1-14" fmla="*/ 0 h 3672170"/>
                <a:gd name="connsiteX2-15" fmla="*/ 6849035 w 10174941"/>
                <a:gd name="connsiteY2-16" fmla="*/ 3645276 h 3672170"/>
                <a:gd name="connsiteX3-17" fmla="*/ 0 w 10174941"/>
                <a:gd name="connsiteY3-18" fmla="*/ 3672170 h 3672170"/>
                <a:gd name="connsiteX4-19" fmla="*/ 0 w 10174941"/>
                <a:gd name="connsiteY4-20" fmla="*/ 0 h 3672170"/>
                <a:gd name="connsiteX0-21" fmla="*/ 0 w 10174941"/>
                <a:gd name="connsiteY0-22" fmla="*/ 0 h 3672170"/>
                <a:gd name="connsiteX1-23" fmla="*/ 10174941 w 10174941"/>
                <a:gd name="connsiteY1-24" fmla="*/ 0 h 3672170"/>
                <a:gd name="connsiteX2-25" fmla="*/ 7395135 w 10174941"/>
                <a:gd name="connsiteY2-26" fmla="*/ 3667501 h 3672170"/>
                <a:gd name="connsiteX3-27" fmla="*/ 0 w 10174941"/>
                <a:gd name="connsiteY3-28" fmla="*/ 3672170 h 3672170"/>
                <a:gd name="connsiteX4-29" fmla="*/ 0 w 10174941"/>
                <a:gd name="connsiteY4-30" fmla="*/ 0 h 3672170"/>
                <a:gd name="connsiteX0-31" fmla="*/ 0 w 9943166"/>
                <a:gd name="connsiteY0-32" fmla="*/ 0 h 3672170"/>
                <a:gd name="connsiteX1-33" fmla="*/ 9943166 w 9943166"/>
                <a:gd name="connsiteY1-34" fmla="*/ 57150 h 3672170"/>
                <a:gd name="connsiteX2-35" fmla="*/ 7395135 w 9943166"/>
                <a:gd name="connsiteY2-36" fmla="*/ 3667501 h 3672170"/>
                <a:gd name="connsiteX3-37" fmla="*/ 0 w 9943166"/>
                <a:gd name="connsiteY3-38" fmla="*/ 3672170 h 3672170"/>
                <a:gd name="connsiteX4-39" fmla="*/ 0 w 9943166"/>
                <a:gd name="connsiteY4-40" fmla="*/ 0 h 3672170"/>
                <a:gd name="connsiteX0-41" fmla="*/ 0 w 10149541"/>
                <a:gd name="connsiteY0-42" fmla="*/ 0 h 3672170"/>
                <a:gd name="connsiteX1-43" fmla="*/ 10149541 w 10149541"/>
                <a:gd name="connsiteY1-44" fmla="*/ 3175 h 3672170"/>
                <a:gd name="connsiteX2-45" fmla="*/ 7395135 w 10149541"/>
                <a:gd name="connsiteY2-46" fmla="*/ 3667501 h 3672170"/>
                <a:gd name="connsiteX3-47" fmla="*/ 0 w 10149541"/>
                <a:gd name="connsiteY3-48" fmla="*/ 3672170 h 3672170"/>
                <a:gd name="connsiteX4-49" fmla="*/ 0 w 10149541"/>
                <a:gd name="connsiteY4-50" fmla="*/ 0 h 367217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0149541" h="3672170">
                  <a:moveTo>
                    <a:pt x="0" y="0"/>
                  </a:moveTo>
                  <a:lnTo>
                    <a:pt x="10149541" y="3175"/>
                  </a:lnTo>
                  <a:lnTo>
                    <a:pt x="7395135" y="3667501"/>
                  </a:lnTo>
                  <a:lnTo>
                    <a:pt x="0" y="367217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Прямоугольник 2"/>
            <p:cNvSpPr/>
            <p:nvPr userDrawn="1"/>
          </p:nvSpPr>
          <p:spPr>
            <a:xfrm>
              <a:off x="9588944" y="1377427"/>
              <a:ext cx="1299451" cy="1226374"/>
            </a:xfrm>
            <a:custGeom>
              <a:avLst/>
              <a:gdLst>
                <a:gd name="connsiteX0" fmla="*/ 0 w 10174941"/>
                <a:gd name="connsiteY0" fmla="*/ 0 h 3672170"/>
                <a:gd name="connsiteX1" fmla="*/ 10174941 w 10174941"/>
                <a:gd name="connsiteY1" fmla="*/ 0 h 3672170"/>
                <a:gd name="connsiteX2" fmla="*/ 10174941 w 10174941"/>
                <a:gd name="connsiteY2" fmla="*/ 3672170 h 3672170"/>
                <a:gd name="connsiteX3" fmla="*/ 0 w 10174941"/>
                <a:gd name="connsiteY3" fmla="*/ 3672170 h 3672170"/>
                <a:gd name="connsiteX4" fmla="*/ 0 w 10174941"/>
                <a:gd name="connsiteY4" fmla="*/ 0 h 3672170"/>
                <a:gd name="connsiteX0-1" fmla="*/ 0 w 10174941"/>
                <a:gd name="connsiteY0-2" fmla="*/ 0 h 3672170"/>
                <a:gd name="connsiteX1-3" fmla="*/ 10174941 w 10174941"/>
                <a:gd name="connsiteY1-4" fmla="*/ 0 h 3672170"/>
                <a:gd name="connsiteX2-5" fmla="*/ 7485529 w 10174941"/>
                <a:gd name="connsiteY2-6" fmla="*/ 3636311 h 3672170"/>
                <a:gd name="connsiteX3-7" fmla="*/ 0 w 10174941"/>
                <a:gd name="connsiteY3-8" fmla="*/ 3672170 h 3672170"/>
                <a:gd name="connsiteX4-9" fmla="*/ 0 w 10174941"/>
                <a:gd name="connsiteY4-10" fmla="*/ 0 h 3672170"/>
                <a:gd name="connsiteX0-11" fmla="*/ 0 w 10174941"/>
                <a:gd name="connsiteY0-12" fmla="*/ 0 h 3672170"/>
                <a:gd name="connsiteX1-13" fmla="*/ 10174941 w 10174941"/>
                <a:gd name="connsiteY1-14" fmla="*/ 0 h 3672170"/>
                <a:gd name="connsiteX2-15" fmla="*/ 6849035 w 10174941"/>
                <a:gd name="connsiteY2-16" fmla="*/ 3645276 h 3672170"/>
                <a:gd name="connsiteX3-17" fmla="*/ 0 w 10174941"/>
                <a:gd name="connsiteY3-18" fmla="*/ 3672170 h 3672170"/>
                <a:gd name="connsiteX4-19" fmla="*/ 0 w 10174941"/>
                <a:gd name="connsiteY4-20" fmla="*/ 0 h 3672170"/>
                <a:gd name="connsiteX0-21" fmla="*/ 0 w 10174941"/>
                <a:gd name="connsiteY0-22" fmla="*/ 0 h 3672170"/>
                <a:gd name="connsiteX1-23" fmla="*/ 10174941 w 10174941"/>
                <a:gd name="connsiteY1-24" fmla="*/ 0 h 3672170"/>
                <a:gd name="connsiteX2-25" fmla="*/ 7395135 w 10174941"/>
                <a:gd name="connsiteY2-26" fmla="*/ 3667501 h 3672170"/>
                <a:gd name="connsiteX3-27" fmla="*/ 0 w 10174941"/>
                <a:gd name="connsiteY3-28" fmla="*/ 3672170 h 3672170"/>
                <a:gd name="connsiteX4-29" fmla="*/ 0 w 10174941"/>
                <a:gd name="connsiteY4-30" fmla="*/ 0 h 3672170"/>
                <a:gd name="connsiteX0-31" fmla="*/ 0 w 9943166"/>
                <a:gd name="connsiteY0-32" fmla="*/ 0 h 3672170"/>
                <a:gd name="connsiteX1-33" fmla="*/ 9943166 w 9943166"/>
                <a:gd name="connsiteY1-34" fmla="*/ 57150 h 3672170"/>
                <a:gd name="connsiteX2-35" fmla="*/ 7395135 w 9943166"/>
                <a:gd name="connsiteY2-36" fmla="*/ 3667501 h 3672170"/>
                <a:gd name="connsiteX3-37" fmla="*/ 0 w 9943166"/>
                <a:gd name="connsiteY3-38" fmla="*/ 3672170 h 3672170"/>
                <a:gd name="connsiteX4-39" fmla="*/ 0 w 9943166"/>
                <a:gd name="connsiteY4-40" fmla="*/ 0 h 3672170"/>
                <a:gd name="connsiteX0-41" fmla="*/ 0 w 10149541"/>
                <a:gd name="connsiteY0-42" fmla="*/ 0 h 3672170"/>
                <a:gd name="connsiteX1-43" fmla="*/ 10149541 w 10149541"/>
                <a:gd name="connsiteY1-44" fmla="*/ 3175 h 3672170"/>
                <a:gd name="connsiteX2-45" fmla="*/ 7395135 w 10149541"/>
                <a:gd name="connsiteY2-46" fmla="*/ 3667501 h 3672170"/>
                <a:gd name="connsiteX3-47" fmla="*/ 0 w 10149541"/>
                <a:gd name="connsiteY3-48" fmla="*/ 3672170 h 3672170"/>
                <a:gd name="connsiteX4-49" fmla="*/ 0 w 10149541"/>
                <a:gd name="connsiteY4-50" fmla="*/ 0 h 3672170"/>
                <a:gd name="connsiteX0-51" fmla="*/ 9171079 w 10149541"/>
                <a:gd name="connsiteY0-52" fmla="*/ 15774 h 3668995"/>
                <a:gd name="connsiteX1-53" fmla="*/ 10149541 w 10149541"/>
                <a:gd name="connsiteY1-54" fmla="*/ 0 h 3668995"/>
                <a:gd name="connsiteX2-55" fmla="*/ 7395135 w 10149541"/>
                <a:gd name="connsiteY2-56" fmla="*/ 3664326 h 3668995"/>
                <a:gd name="connsiteX3-57" fmla="*/ 0 w 10149541"/>
                <a:gd name="connsiteY3-58" fmla="*/ 3668995 h 3668995"/>
                <a:gd name="connsiteX4-59" fmla="*/ 9171079 w 10149541"/>
                <a:gd name="connsiteY4-60" fmla="*/ 15774 h 3668995"/>
                <a:gd name="connsiteX0-61" fmla="*/ 2425410 w 3403872"/>
                <a:gd name="connsiteY0-62" fmla="*/ 15774 h 3664325"/>
                <a:gd name="connsiteX1-63" fmla="*/ 3403872 w 3403872"/>
                <a:gd name="connsiteY1-64" fmla="*/ 0 h 3664325"/>
                <a:gd name="connsiteX2-65" fmla="*/ 649466 w 3403872"/>
                <a:gd name="connsiteY2-66" fmla="*/ 3664326 h 3664325"/>
                <a:gd name="connsiteX3-67" fmla="*/ 0 w 3403872"/>
                <a:gd name="connsiteY3-68" fmla="*/ 3659521 h 3664325"/>
                <a:gd name="connsiteX4-69" fmla="*/ 2425410 w 3403872"/>
                <a:gd name="connsiteY4-70" fmla="*/ 15774 h 3664325"/>
                <a:gd name="connsiteX0-71" fmla="*/ 2927546 w 3906008"/>
                <a:gd name="connsiteY0-72" fmla="*/ 15774 h 3678469"/>
                <a:gd name="connsiteX1-73" fmla="*/ 3906008 w 3906008"/>
                <a:gd name="connsiteY1-74" fmla="*/ 0 h 3678469"/>
                <a:gd name="connsiteX2-75" fmla="*/ 1151602 w 3906008"/>
                <a:gd name="connsiteY2-76" fmla="*/ 3664326 h 3678469"/>
                <a:gd name="connsiteX3-77" fmla="*/ 0 w 3906008"/>
                <a:gd name="connsiteY3-78" fmla="*/ 3678469 h 3678469"/>
                <a:gd name="connsiteX4-79" fmla="*/ 2927546 w 3906008"/>
                <a:gd name="connsiteY4-80" fmla="*/ 15774 h 3678469"/>
                <a:gd name="connsiteX0-81" fmla="*/ 2766483 w 3906008"/>
                <a:gd name="connsiteY0-82" fmla="*/ 15774 h 3678469"/>
                <a:gd name="connsiteX1-83" fmla="*/ 3906008 w 3906008"/>
                <a:gd name="connsiteY1-84" fmla="*/ 0 h 3678469"/>
                <a:gd name="connsiteX2-85" fmla="*/ 1151602 w 3906008"/>
                <a:gd name="connsiteY2-86" fmla="*/ 3664326 h 3678469"/>
                <a:gd name="connsiteX3-87" fmla="*/ 0 w 3906008"/>
                <a:gd name="connsiteY3-88" fmla="*/ 3678469 h 3678469"/>
                <a:gd name="connsiteX4-89" fmla="*/ 2766483 w 3906008"/>
                <a:gd name="connsiteY4-90" fmla="*/ 15774 h 3678469"/>
                <a:gd name="connsiteX0-91" fmla="*/ 2368564 w 3508089"/>
                <a:gd name="connsiteY0-92" fmla="*/ 15774 h 3664325"/>
                <a:gd name="connsiteX1-93" fmla="*/ 3508089 w 3508089"/>
                <a:gd name="connsiteY1-94" fmla="*/ 0 h 3664325"/>
                <a:gd name="connsiteX2-95" fmla="*/ 753683 w 3508089"/>
                <a:gd name="connsiteY2-96" fmla="*/ 3664326 h 3664325"/>
                <a:gd name="connsiteX3-97" fmla="*/ 0 w 3508089"/>
                <a:gd name="connsiteY3-98" fmla="*/ 3498458 h 3664325"/>
                <a:gd name="connsiteX4-99" fmla="*/ 2368564 w 3508089"/>
                <a:gd name="connsiteY4-100" fmla="*/ 15774 h 3664325"/>
                <a:gd name="connsiteX0-101" fmla="*/ 2738060 w 3877585"/>
                <a:gd name="connsiteY0-102" fmla="*/ 15774 h 3664325"/>
                <a:gd name="connsiteX1-103" fmla="*/ 3877585 w 3877585"/>
                <a:gd name="connsiteY1-104" fmla="*/ 0 h 3664325"/>
                <a:gd name="connsiteX2-105" fmla="*/ 1123179 w 3877585"/>
                <a:gd name="connsiteY2-106" fmla="*/ 3664326 h 3664325"/>
                <a:gd name="connsiteX3-107" fmla="*/ 0 w 3877585"/>
                <a:gd name="connsiteY3-108" fmla="*/ 3659521 h 3664325"/>
                <a:gd name="connsiteX4-109" fmla="*/ 2738060 w 3877585"/>
                <a:gd name="connsiteY4-110" fmla="*/ 15774 h 3664325"/>
                <a:gd name="connsiteX0-111" fmla="*/ 2738060 w 3877585"/>
                <a:gd name="connsiteY0-112" fmla="*/ 15774 h 3659521"/>
                <a:gd name="connsiteX1-113" fmla="*/ 3877585 w 3877585"/>
                <a:gd name="connsiteY1-114" fmla="*/ 0 h 3659521"/>
                <a:gd name="connsiteX2-115" fmla="*/ 1123178 w 3877585"/>
                <a:gd name="connsiteY2-116" fmla="*/ 3560108 h 3659521"/>
                <a:gd name="connsiteX3-117" fmla="*/ 0 w 3877585"/>
                <a:gd name="connsiteY3-118" fmla="*/ 3659521 h 3659521"/>
                <a:gd name="connsiteX4-119" fmla="*/ 2738060 w 3877585"/>
                <a:gd name="connsiteY4-120" fmla="*/ 15774 h 3659521"/>
                <a:gd name="connsiteX0-121" fmla="*/ 2738060 w 3877585"/>
                <a:gd name="connsiteY0-122" fmla="*/ 15774 h 3659521"/>
                <a:gd name="connsiteX1-123" fmla="*/ 3877585 w 3877585"/>
                <a:gd name="connsiteY1-124" fmla="*/ 0 h 3659521"/>
                <a:gd name="connsiteX2-125" fmla="*/ 1123178 w 3877585"/>
                <a:gd name="connsiteY2-126" fmla="*/ 3654851 h 3659521"/>
                <a:gd name="connsiteX3-127" fmla="*/ 0 w 3877585"/>
                <a:gd name="connsiteY3-128" fmla="*/ 3659521 h 3659521"/>
                <a:gd name="connsiteX4-129" fmla="*/ 2738060 w 3877585"/>
                <a:gd name="connsiteY4-130" fmla="*/ 15774 h 3659521"/>
                <a:gd name="connsiteX0-131" fmla="*/ 2832803 w 3877585"/>
                <a:gd name="connsiteY0-132" fmla="*/ 110516 h 3659521"/>
                <a:gd name="connsiteX1-133" fmla="*/ 3877585 w 3877585"/>
                <a:gd name="connsiteY1-134" fmla="*/ 0 h 3659521"/>
                <a:gd name="connsiteX2-135" fmla="*/ 1123178 w 3877585"/>
                <a:gd name="connsiteY2-136" fmla="*/ 3654851 h 3659521"/>
                <a:gd name="connsiteX3-137" fmla="*/ 0 w 3877585"/>
                <a:gd name="connsiteY3-138" fmla="*/ 3659521 h 3659521"/>
                <a:gd name="connsiteX4-139" fmla="*/ 2832803 w 3877585"/>
                <a:gd name="connsiteY4-140" fmla="*/ 110516 h 3659521"/>
                <a:gd name="connsiteX0-141" fmla="*/ 2728586 w 3877585"/>
                <a:gd name="connsiteY0-142" fmla="*/ 6299 h 3659521"/>
                <a:gd name="connsiteX1-143" fmla="*/ 3877585 w 3877585"/>
                <a:gd name="connsiteY1-144" fmla="*/ 0 h 3659521"/>
                <a:gd name="connsiteX2-145" fmla="*/ 1123178 w 3877585"/>
                <a:gd name="connsiteY2-146" fmla="*/ 3654851 h 3659521"/>
                <a:gd name="connsiteX3-147" fmla="*/ 0 w 3877585"/>
                <a:gd name="connsiteY3-148" fmla="*/ 3659521 h 3659521"/>
                <a:gd name="connsiteX4-149" fmla="*/ 2728586 w 3877585"/>
                <a:gd name="connsiteY4-150" fmla="*/ 6299 h 365952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877585" h="3659521">
                  <a:moveTo>
                    <a:pt x="2728586" y="6299"/>
                  </a:moveTo>
                  <a:lnTo>
                    <a:pt x="3877585" y="0"/>
                  </a:lnTo>
                  <a:lnTo>
                    <a:pt x="1123178" y="3654851"/>
                  </a:lnTo>
                  <a:lnTo>
                    <a:pt x="0" y="3659521"/>
                  </a:lnTo>
                  <a:lnTo>
                    <a:pt x="2728586" y="629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7" name="Прямоугольник 2"/>
            <p:cNvSpPr/>
            <p:nvPr userDrawn="1"/>
          </p:nvSpPr>
          <p:spPr>
            <a:xfrm>
              <a:off x="10287445" y="1377427"/>
              <a:ext cx="1232776" cy="1226374"/>
            </a:xfrm>
            <a:custGeom>
              <a:avLst/>
              <a:gdLst>
                <a:gd name="connsiteX0" fmla="*/ 0 w 10174941"/>
                <a:gd name="connsiteY0" fmla="*/ 0 h 3672170"/>
                <a:gd name="connsiteX1" fmla="*/ 10174941 w 10174941"/>
                <a:gd name="connsiteY1" fmla="*/ 0 h 3672170"/>
                <a:gd name="connsiteX2" fmla="*/ 10174941 w 10174941"/>
                <a:gd name="connsiteY2" fmla="*/ 3672170 h 3672170"/>
                <a:gd name="connsiteX3" fmla="*/ 0 w 10174941"/>
                <a:gd name="connsiteY3" fmla="*/ 3672170 h 3672170"/>
                <a:gd name="connsiteX4" fmla="*/ 0 w 10174941"/>
                <a:gd name="connsiteY4" fmla="*/ 0 h 3672170"/>
                <a:gd name="connsiteX0-1" fmla="*/ 0 w 10174941"/>
                <a:gd name="connsiteY0-2" fmla="*/ 0 h 3672170"/>
                <a:gd name="connsiteX1-3" fmla="*/ 10174941 w 10174941"/>
                <a:gd name="connsiteY1-4" fmla="*/ 0 h 3672170"/>
                <a:gd name="connsiteX2-5" fmla="*/ 7485529 w 10174941"/>
                <a:gd name="connsiteY2-6" fmla="*/ 3636311 h 3672170"/>
                <a:gd name="connsiteX3-7" fmla="*/ 0 w 10174941"/>
                <a:gd name="connsiteY3-8" fmla="*/ 3672170 h 3672170"/>
                <a:gd name="connsiteX4-9" fmla="*/ 0 w 10174941"/>
                <a:gd name="connsiteY4-10" fmla="*/ 0 h 3672170"/>
                <a:gd name="connsiteX0-11" fmla="*/ 0 w 10174941"/>
                <a:gd name="connsiteY0-12" fmla="*/ 0 h 3672170"/>
                <a:gd name="connsiteX1-13" fmla="*/ 10174941 w 10174941"/>
                <a:gd name="connsiteY1-14" fmla="*/ 0 h 3672170"/>
                <a:gd name="connsiteX2-15" fmla="*/ 6849035 w 10174941"/>
                <a:gd name="connsiteY2-16" fmla="*/ 3645276 h 3672170"/>
                <a:gd name="connsiteX3-17" fmla="*/ 0 w 10174941"/>
                <a:gd name="connsiteY3-18" fmla="*/ 3672170 h 3672170"/>
                <a:gd name="connsiteX4-19" fmla="*/ 0 w 10174941"/>
                <a:gd name="connsiteY4-20" fmla="*/ 0 h 3672170"/>
                <a:gd name="connsiteX0-21" fmla="*/ 0 w 10174941"/>
                <a:gd name="connsiteY0-22" fmla="*/ 0 h 3672170"/>
                <a:gd name="connsiteX1-23" fmla="*/ 10174941 w 10174941"/>
                <a:gd name="connsiteY1-24" fmla="*/ 0 h 3672170"/>
                <a:gd name="connsiteX2-25" fmla="*/ 7395135 w 10174941"/>
                <a:gd name="connsiteY2-26" fmla="*/ 3667501 h 3672170"/>
                <a:gd name="connsiteX3-27" fmla="*/ 0 w 10174941"/>
                <a:gd name="connsiteY3-28" fmla="*/ 3672170 h 3672170"/>
                <a:gd name="connsiteX4-29" fmla="*/ 0 w 10174941"/>
                <a:gd name="connsiteY4-30" fmla="*/ 0 h 3672170"/>
                <a:gd name="connsiteX0-31" fmla="*/ 0 w 9943166"/>
                <a:gd name="connsiteY0-32" fmla="*/ 0 h 3672170"/>
                <a:gd name="connsiteX1-33" fmla="*/ 9943166 w 9943166"/>
                <a:gd name="connsiteY1-34" fmla="*/ 57150 h 3672170"/>
                <a:gd name="connsiteX2-35" fmla="*/ 7395135 w 9943166"/>
                <a:gd name="connsiteY2-36" fmla="*/ 3667501 h 3672170"/>
                <a:gd name="connsiteX3-37" fmla="*/ 0 w 9943166"/>
                <a:gd name="connsiteY3-38" fmla="*/ 3672170 h 3672170"/>
                <a:gd name="connsiteX4-39" fmla="*/ 0 w 9943166"/>
                <a:gd name="connsiteY4-40" fmla="*/ 0 h 3672170"/>
                <a:gd name="connsiteX0-41" fmla="*/ 0 w 10149541"/>
                <a:gd name="connsiteY0-42" fmla="*/ 0 h 3672170"/>
                <a:gd name="connsiteX1-43" fmla="*/ 10149541 w 10149541"/>
                <a:gd name="connsiteY1-44" fmla="*/ 3175 h 3672170"/>
                <a:gd name="connsiteX2-45" fmla="*/ 7395135 w 10149541"/>
                <a:gd name="connsiteY2-46" fmla="*/ 3667501 h 3672170"/>
                <a:gd name="connsiteX3-47" fmla="*/ 0 w 10149541"/>
                <a:gd name="connsiteY3-48" fmla="*/ 3672170 h 3672170"/>
                <a:gd name="connsiteX4-49" fmla="*/ 0 w 10149541"/>
                <a:gd name="connsiteY4-50" fmla="*/ 0 h 3672170"/>
                <a:gd name="connsiteX0-51" fmla="*/ 9171079 w 10149541"/>
                <a:gd name="connsiteY0-52" fmla="*/ 15774 h 3668995"/>
                <a:gd name="connsiteX1-53" fmla="*/ 10149541 w 10149541"/>
                <a:gd name="connsiteY1-54" fmla="*/ 0 h 3668995"/>
                <a:gd name="connsiteX2-55" fmla="*/ 7395135 w 10149541"/>
                <a:gd name="connsiteY2-56" fmla="*/ 3664326 h 3668995"/>
                <a:gd name="connsiteX3-57" fmla="*/ 0 w 10149541"/>
                <a:gd name="connsiteY3-58" fmla="*/ 3668995 h 3668995"/>
                <a:gd name="connsiteX4-59" fmla="*/ 9171079 w 10149541"/>
                <a:gd name="connsiteY4-60" fmla="*/ 15774 h 3668995"/>
                <a:gd name="connsiteX0-61" fmla="*/ 2425410 w 3403872"/>
                <a:gd name="connsiteY0-62" fmla="*/ 15774 h 3664325"/>
                <a:gd name="connsiteX1-63" fmla="*/ 3403872 w 3403872"/>
                <a:gd name="connsiteY1-64" fmla="*/ 0 h 3664325"/>
                <a:gd name="connsiteX2-65" fmla="*/ 649466 w 3403872"/>
                <a:gd name="connsiteY2-66" fmla="*/ 3664326 h 3664325"/>
                <a:gd name="connsiteX3-67" fmla="*/ 0 w 3403872"/>
                <a:gd name="connsiteY3-68" fmla="*/ 3659521 h 3664325"/>
                <a:gd name="connsiteX4-69" fmla="*/ 2425410 w 3403872"/>
                <a:gd name="connsiteY4-70" fmla="*/ 15774 h 3664325"/>
                <a:gd name="connsiteX0-71" fmla="*/ 2927546 w 3906008"/>
                <a:gd name="connsiteY0-72" fmla="*/ 15774 h 3678469"/>
                <a:gd name="connsiteX1-73" fmla="*/ 3906008 w 3906008"/>
                <a:gd name="connsiteY1-74" fmla="*/ 0 h 3678469"/>
                <a:gd name="connsiteX2-75" fmla="*/ 1151602 w 3906008"/>
                <a:gd name="connsiteY2-76" fmla="*/ 3664326 h 3678469"/>
                <a:gd name="connsiteX3-77" fmla="*/ 0 w 3906008"/>
                <a:gd name="connsiteY3-78" fmla="*/ 3678469 h 3678469"/>
                <a:gd name="connsiteX4-79" fmla="*/ 2927546 w 3906008"/>
                <a:gd name="connsiteY4-80" fmla="*/ 15774 h 3678469"/>
                <a:gd name="connsiteX0-81" fmla="*/ 2766483 w 3906008"/>
                <a:gd name="connsiteY0-82" fmla="*/ 15774 h 3678469"/>
                <a:gd name="connsiteX1-83" fmla="*/ 3906008 w 3906008"/>
                <a:gd name="connsiteY1-84" fmla="*/ 0 h 3678469"/>
                <a:gd name="connsiteX2-85" fmla="*/ 1151602 w 3906008"/>
                <a:gd name="connsiteY2-86" fmla="*/ 3664326 h 3678469"/>
                <a:gd name="connsiteX3-87" fmla="*/ 0 w 3906008"/>
                <a:gd name="connsiteY3-88" fmla="*/ 3678469 h 3678469"/>
                <a:gd name="connsiteX4-89" fmla="*/ 2766483 w 3906008"/>
                <a:gd name="connsiteY4-90" fmla="*/ 15774 h 3678469"/>
                <a:gd name="connsiteX0-91" fmla="*/ 2368564 w 3508089"/>
                <a:gd name="connsiteY0-92" fmla="*/ 15774 h 3664325"/>
                <a:gd name="connsiteX1-93" fmla="*/ 3508089 w 3508089"/>
                <a:gd name="connsiteY1-94" fmla="*/ 0 h 3664325"/>
                <a:gd name="connsiteX2-95" fmla="*/ 753683 w 3508089"/>
                <a:gd name="connsiteY2-96" fmla="*/ 3664326 h 3664325"/>
                <a:gd name="connsiteX3-97" fmla="*/ 0 w 3508089"/>
                <a:gd name="connsiteY3-98" fmla="*/ 3498458 h 3664325"/>
                <a:gd name="connsiteX4-99" fmla="*/ 2368564 w 3508089"/>
                <a:gd name="connsiteY4-100" fmla="*/ 15774 h 3664325"/>
                <a:gd name="connsiteX0-101" fmla="*/ 2738060 w 3877585"/>
                <a:gd name="connsiteY0-102" fmla="*/ 15774 h 3664325"/>
                <a:gd name="connsiteX1-103" fmla="*/ 3877585 w 3877585"/>
                <a:gd name="connsiteY1-104" fmla="*/ 0 h 3664325"/>
                <a:gd name="connsiteX2-105" fmla="*/ 1123179 w 3877585"/>
                <a:gd name="connsiteY2-106" fmla="*/ 3664326 h 3664325"/>
                <a:gd name="connsiteX3-107" fmla="*/ 0 w 3877585"/>
                <a:gd name="connsiteY3-108" fmla="*/ 3659521 h 3664325"/>
                <a:gd name="connsiteX4-109" fmla="*/ 2738060 w 3877585"/>
                <a:gd name="connsiteY4-110" fmla="*/ 15774 h 3664325"/>
                <a:gd name="connsiteX0-111" fmla="*/ 2738060 w 3877585"/>
                <a:gd name="connsiteY0-112" fmla="*/ 15774 h 3659521"/>
                <a:gd name="connsiteX1-113" fmla="*/ 3877585 w 3877585"/>
                <a:gd name="connsiteY1-114" fmla="*/ 0 h 3659521"/>
                <a:gd name="connsiteX2-115" fmla="*/ 1123178 w 3877585"/>
                <a:gd name="connsiteY2-116" fmla="*/ 3560108 h 3659521"/>
                <a:gd name="connsiteX3-117" fmla="*/ 0 w 3877585"/>
                <a:gd name="connsiteY3-118" fmla="*/ 3659521 h 3659521"/>
                <a:gd name="connsiteX4-119" fmla="*/ 2738060 w 3877585"/>
                <a:gd name="connsiteY4-120" fmla="*/ 15774 h 3659521"/>
                <a:gd name="connsiteX0-121" fmla="*/ 2738060 w 3877585"/>
                <a:gd name="connsiteY0-122" fmla="*/ 15774 h 3659521"/>
                <a:gd name="connsiteX1-123" fmla="*/ 3877585 w 3877585"/>
                <a:gd name="connsiteY1-124" fmla="*/ 0 h 3659521"/>
                <a:gd name="connsiteX2-125" fmla="*/ 1123178 w 3877585"/>
                <a:gd name="connsiteY2-126" fmla="*/ 3654851 h 3659521"/>
                <a:gd name="connsiteX3-127" fmla="*/ 0 w 3877585"/>
                <a:gd name="connsiteY3-128" fmla="*/ 3659521 h 3659521"/>
                <a:gd name="connsiteX4-129" fmla="*/ 2738060 w 3877585"/>
                <a:gd name="connsiteY4-130" fmla="*/ 15774 h 3659521"/>
                <a:gd name="connsiteX0-131" fmla="*/ 2832803 w 3877585"/>
                <a:gd name="connsiteY0-132" fmla="*/ 110516 h 3659521"/>
                <a:gd name="connsiteX1-133" fmla="*/ 3877585 w 3877585"/>
                <a:gd name="connsiteY1-134" fmla="*/ 0 h 3659521"/>
                <a:gd name="connsiteX2-135" fmla="*/ 1123178 w 3877585"/>
                <a:gd name="connsiteY2-136" fmla="*/ 3654851 h 3659521"/>
                <a:gd name="connsiteX3-137" fmla="*/ 0 w 3877585"/>
                <a:gd name="connsiteY3-138" fmla="*/ 3659521 h 3659521"/>
                <a:gd name="connsiteX4-139" fmla="*/ 2832803 w 3877585"/>
                <a:gd name="connsiteY4-140" fmla="*/ 110516 h 3659521"/>
                <a:gd name="connsiteX0-141" fmla="*/ 2728586 w 3877585"/>
                <a:gd name="connsiteY0-142" fmla="*/ 6299 h 3659521"/>
                <a:gd name="connsiteX1-143" fmla="*/ 3877585 w 3877585"/>
                <a:gd name="connsiteY1-144" fmla="*/ 0 h 3659521"/>
                <a:gd name="connsiteX2-145" fmla="*/ 1123178 w 3877585"/>
                <a:gd name="connsiteY2-146" fmla="*/ 3654851 h 3659521"/>
                <a:gd name="connsiteX3-147" fmla="*/ 0 w 3877585"/>
                <a:gd name="connsiteY3-148" fmla="*/ 3659521 h 3659521"/>
                <a:gd name="connsiteX4-149" fmla="*/ 2728586 w 3877585"/>
                <a:gd name="connsiteY4-150" fmla="*/ 6299 h 3659521"/>
                <a:gd name="connsiteX0-151" fmla="*/ 3268619 w 3877585"/>
                <a:gd name="connsiteY0-152" fmla="*/ 72619 h 3659521"/>
                <a:gd name="connsiteX1-153" fmla="*/ 3877585 w 3877585"/>
                <a:gd name="connsiteY1-154" fmla="*/ 0 h 3659521"/>
                <a:gd name="connsiteX2-155" fmla="*/ 1123178 w 3877585"/>
                <a:gd name="connsiteY2-156" fmla="*/ 3654851 h 3659521"/>
                <a:gd name="connsiteX3-157" fmla="*/ 0 w 3877585"/>
                <a:gd name="connsiteY3-158" fmla="*/ 3659521 h 3659521"/>
                <a:gd name="connsiteX4-159" fmla="*/ 3268619 w 3877585"/>
                <a:gd name="connsiteY4-160" fmla="*/ 72619 h 3659521"/>
                <a:gd name="connsiteX0-161" fmla="*/ 2946494 w 3877585"/>
                <a:gd name="connsiteY0-162" fmla="*/ 6299 h 3659521"/>
                <a:gd name="connsiteX1-163" fmla="*/ 3877585 w 3877585"/>
                <a:gd name="connsiteY1-164" fmla="*/ 0 h 3659521"/>
                <a:gd name="connsiteX2-165" fmla="*/ 1123178 w 3877585"/>
                <a:gd name="connsiteY2-166" fmla="*/ 3654851 h 3659521"/>
                <a:gd name="connsiteX3-167" fmla="*/ 0 w 3877585"/>
                <a:gd name="connsiteY3-168" fmla="*/ 3659521 h 3659521"/>
                <a:gd name="connsiteX4-169" fmla="*/ 2946494 w 3877585"/>
                <a:gd name="connsiteY4-170" fmla="*/ 6299 h 3659521"/>
                <a:gd name="connsiteX0-171" fmla="*/ 2387513 w 3318604"/>
                <a:gd name="connsiteY0-172" fmla="*/ 6299 h 3654851"/>
                <a:gd name="connsiteX1-173" fmla="*/ 3318604 w 3318604"/>
                <a:gd name="connsiteY1-174" fmla="*/ 0 h 3654851"/>
                <a:gd name="connsiteX2-175" fmla="*/ 564197 w 3318604"/>
                <a:gd name="connsiteY2-176" fmla="*/ 3654851 h 3654851"/>
                <a:gd name="connsiteX3-177" fmla="*/ 0 w 3318604"/>
                <a:gd name="connsiteY3-178" fmla="*/ 3564778 h 3654851"/>
                <a:gd name="connsiteX4-179" fmla="*/ 2387513 w 3318604"/>
                <a:gd name="connsiteY4-180" fmla="*/ 6299 h 3654851"/>
                <a:gd name="connsiteX0-181" fmla="*/ 2747535 w 3678626"/>
                <a:gd name="connsiteY0-182" fmla="*/ 6299 h 3659521"/>
                <a:gd name="connsiteX1-183" fmla="*/ 3678626 w 3678626"/>
                <a:gd name="connsiteY1-184" fmla="*/ 0 h 3659521"/>
                <a:gd name="connsiteX2-185" fmla="*/ 924219 w 3678626"/>
                <a:gd name="connsiteY2-186" fmla="*/ 3654851 h 3659521"/>
                <a:gd name="connsiteX3-187" fmla="*/ 0 w 3678626"/>
                <a:gd name="connsiteY3-188" fmla="*/ 3659521 h 3659521"/>
                <a:gd name="connsiteX4-189" fmla="*/ 2747535 w 3678626"/>
                <a:gd name="connsiteY4-190" fmla="*/ 6299 h 3659521"/>
                <a:gd name="connsiteX0-191" fmla="*/ 2747535 w 3678626"/>
                <a:gd name="connsiteY0-192" fmla="*/ 6299 h 3664325"/>
                <a:gd name="connsiteX1-193" fmla="*/ 3678626 w 3678626"/>
                <a:gd name="connsiteY1-194" fmla="*/ 0 h 3664325"/>
                <a:gd name="connsiteX2-195" fmla="*/ 744208 w 3678626"/>
                <a:gd name="connsiteY2-196" fmla="*/ 3664325 h 3664325"/>
                <a:gd name="connsiteX3-197" fmla="*/ 0 w 3678626"/>
                <a:gd name="connsiteY3-198" fmla="*/ 3659521 h 3664325"/>
                <a:gd name="connsiteX4-199" fmla="*/ 2747535 w 3678626"/>
                <a:gd name="connsiteY4-200" fmla="*/ 6299 h 3664325"/>
                <a:gd name="connsiteX0-201" fmla="*/ 2747535 w 3678626"/>
                <a:gd name="connsiteY0-202" fmla="*/ 6299 h 3659521"/>
                <a:gd name="connsiteX1-203" fmla="*/ 3678626 w 3678626"/>
                <a:gd name="connsiteY1-204" fmla="*/ 0 h 3659521"/>
                <a:gd name="connsiteX2-205" fmla="*/ 952642 w 3678626"/>
                <a:gd name="connsiteY2-206" fmla="*/ 3654851 h 3659521"/>
                <a:gd name="connsiteX3-207" fmla="*/ 0 w 3678626"/>
                <a:gd name="connsiteY3-208" fmla="*/ 3659521 h 3659521"/>
                <a:gd name="connsiteX4-209" fmla="*/ 2747535 w 3678626"/>
                <a:gd name="connsiteY4-210" fmla="*/ 6299 h 365952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678626" h="3659521">
                  <a:moveTo>
                    <a:pt x="2747535" y="6299"/>
                  </a:moveTo>
                  <a:lnTo>
                    <a:pt x="3678626" y="0"/>
                  </a:lnTo>
                  <a:lnTo>
                    <a:pt x="952642" y="3654851"/>
                  </a:lnTo>
                  <a:lnTo>
                    <a:pt x="0" y="3659521"/>
                  </a:lnTo>
                  <a:lnTo>
                    <a:pt x="2747535" y="629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8" name="Прямоугольник 2"/>
            <p:cNvSpPr/>
            <p:nvPr userDrawn="1"/>
          </p:nvSpPr>
          <p:spPr>
            <a:xfrm>
              <a:off x="10906570" y="1377427"/>
              <a:ext cx="1175626" cy="1226374"/>
            </a:xfrm>
            <a:custGeom>
              <a:avLst/>
              <a:gdLst>
                <a:gd name="connsiteX0" fmla="*/ 0 w 10174941"/>
                <a:gd name="connsiteY0" fmla="*/ 0 h 3672170"/>
                <a:gd name="connsiteX1" fmla="*/ 10174941 w 10174941"/>
                <a:gd name="connsiteY1" fmla="*/ 0 h 3672170"/>
                <a:gd name="connsiteX2" fmla="*/ 10174941 w 10174941"/>
                <a:gd name="connsiteY2" fmla="*/ 3672170 h 3672170"/>
                <a:gd name="connsiteX3" fmla="*/ 0 w 10174941"/>
                <a:gd name="connsiteY3" fmla="*/ 3672170 h 3672170"/>
                <a:gd name="connsiteX4" fmla="*/ 0 w 10174941"/>
                <a:gd name="connsiteY4" fmla="*/ 0 h 3672170"/>
                <a:gd name="connsiteX0-1" fmla="*/ 0 w 10174941"/>
                <a:gd name="connsiteY0-2" fmla="*/ 0 h 3672170"/>
                <a:gd name="connsiteX1-3" fmla="*/ 10174941 w 10174941"/>
                <a:gd name="connsiteY1-4" fmla="*/ 0 h 3672170"/>
                <a:gd name="connsiteX2-5" fmla="*/ 7485529 w 10174941"/>
                <a:gd name="connsiteY2-6" fmla="*/ 3636311 h 3672170"/>
                <a:gd name="connsiteX3-7" fmla="*/ 0 w 10174941"/>
                <a:gd name="connsiteY3-8" fmla="*/ 3672170 h 3672170"/>
                <a:gd name="connsiteX4-9" fmla="*/ 0 w 10174941"/>
                <a:gd name="connsiteY4-10" fmla="*/ 0 h 3672170"/>
                <a:gd name="connsiteX0-11" fmla="*/ 0 w 10174941"/>
                <a:gd name="connsiteY0-12" fmla="*/ 0 h 3672170"/>
                <a:gd name="connsiteX1-13" fmla="*/ 10174941 w 10174941"/>
                <a:gd name="connsiteY1-14" fmla="*/ 0 h 3672170"/>
                <a:gd name="connsiteX2-15" fmla="*/ 6849035 w 10174941"/>
                <a:gd name="connsiteY2-16" fmla="*/ 3645276 h 3672170"/>
                <a:gd name="connsiteX3-17" fmla="*/ 0 w 10174941"/>
                <a:gd name="connsiteY3-18" fmla="*/ 3672170 h 3672170"/>
                <a:gd name="connsiteX4-19" fmla="*/ 0 w 10174941"/>
                <a:gd name="connsiteY4-20" fmla="*/ 0 h 3672170"/>
                <a:gd name="connsiteX0-21" fmla="*/ 0 w 10174941"/>
                <a:gd name="connsiteY0-22" fmla="*/ 0 h 3672170"/>
                <a:gd name="connsiteX1-23" fmla="*/ 10174941 w 10174941"/>
                <a:gd name="connsiteY1-24" fmla="*/ 0 h 3672170"/>
                <a:gd name="connsiteX2-25" fmla="*/ 7395135 w 10174941"/>
                <a:gd name="connsiteY2-26" fmla="*/ 3667501 h 3672170"/>
                <a:gd name="connsiteX3-27" fmla="*/ 0 w 10174941"/>
                <a:gd name="connsiteY3-28" fmla="*/ 3672170 h 3672170"/>
                <a:gd name="connsiteX4-29" fmla="*/ 0 w 10174941"/>
                <a:gd name="connsiteY4-30" fmla="*/ 0 h 3672170"/>
                <a:gd name="connsiteX0-31" fmla="*/ 0 w 9943166"/>
                <a:gd name="connsiteY0-32" fmla="*/ 0 h 3672170"/>
                <a:gd name="connsiteX1-33" fmla="*/ 9943166 w 9943166"/>
                <a:gd name="connsiteY1-34" fmla="*/ 57150 h 3672170"/>
                <a:gd name="connsiteX2-35" fmla="*/ 7395135 w 9943166"/>
                <a:gd name="connsiteY2-36" fmla="*/ 3667501 h 3672170"/>
                <a:gd name="connsiteX3-37" fmla="*/ 0 w 9943166"/>
                <a:gd name="connsiteY3-38" fmla="*/ 3672170 h 3672170"/>
                <a:gd name="connsiteX4-39" fmla="*/ 0 w 9943166"/>
                <a:gd name="connsiteY4-40" fmla="*/ 0 h 3672170"/>
                <a:gd name="connsiteX0-41" fmla="*/ 0 w 10149541"/>
                <a:gd name="connsiteY0-42" fmla="*/ 0 h 3672170"/>
                <a:gd name="connsiteX1-43" fmla="*/ 10149541 w 10149541"/>
                <a:gd name="connsiteY1-44" fmla="*/ 3175 h 3672170"/>
                <a:gd name="connsiteX2-45" fmla="*/ 7395135 w 10149541"/>
                <a:gd name="connsiteY2-46" fmla="*/ 3667501 h 3672170"/>
                <a:gd name="connsiteX3-47" fmla="*/ 0 w 10149541"/>
                <a:gd name="connsiteY3-48" fmla="*/ 3672170 h 3672170"/>
                <a:gd name="connsiteX4-49" fmla="*/ 0 w 10149541"/>
                <a:gd name="connsiteY4-50" fmla="*/ 0 h 3672170"/>
                <a:gd name="connsiteX0-51" fmla="*/ 9171079 w 10149541"/>
                <a:gd name="connsiteY0-52" fmla="*/ 15774 h 3668995"/>
                <a:gd name="connsiteX1-53" fmla="*/ 10149541 w 10149541"/>
                <a:gd name="connsiteY1-54" fmla="*/ 0 h 3668995"/>
                <a:gd name="connsiteX2-55" fmla="*/ 7395135 w 10149541"/>
                <a:gd name="connsiteY2-56" fmla="*/ 3664326 h 3668995"/>
                <a:gd name="connsiteX3-57" fmla="*/ 0 w 10149541"/>
                <a:gd name="connsiteY3-58" fmla="*/ 3668995 h 3668995"/>
                <a:gd name="connsiteX4-59" fmla="*/ 9171079 w 10149541"/>
                <a:gd name="connsiteY4-60" fmla="*/ 15774 h 3668995"/>
                <a:gd name="connsiteX0-61" fmla="*/ 2425410 w 3403872"/>
                <a:gd name="connsiteY0-62" fmla="*/ 15774 h 3664325"/>
                <a:gd name="connsiteX1-63" fmla="*/ 3403872 w 3403872"/>
                <a:gd name="connsiteY1-64" fmla="*/ 0 h 3664325"/>
                <a:gd name="connsiteX2-65" fmla="*/ 649466 w 3403872"/>
                <a:gd name="connsiteY2-66" fmla="*/ 3664326 h 3664325"/>
                <a:gd name="connsiteX3-67" fmla="*/ 0 w 3403872"/>
                <a:gd name="connsiteY3-68" fmla="*/ 3659521 h 3664325"/>
                <a:gd name="connsiteX4-69" fmla="*/ 2425410 w 3403872"/>
                <a:gd name="connsiteY4-70" fmla="*/ 15774 h 3664325"/>
                <a:gd name="connsiteX0-71" fmla="*/ 2927546 w 3906008"/>
                <a:gd name="connsiteY0-72" fmla="*/ 15774 h 3678469"/>
                <a:gd name="connsiteX1-73" fmla="*/ 3906008 w 3906008"/>
                <a:gd name="connsiteY1-74" fmla="*/ 0 h 3678469"/>
                <a:gd name="connsiteX2-75" fmla="*/ 1151602 w 3906008"/>
                <a:gd name="connsiteY2-76" fmla="*/ 3664326 h 3678469"/>
                <a:gd name="connsiteX3-77" fmla="*/ 0 w 3906008"/>
                <a:gd name="connsiteY3-78" fmla="*/ 3678469 h 3678469"/>
                <a:gd name="connsiteX4-79" fmla="*/ 2927546 w 3906008"/>
                <a:gd name="connsiteY4-80" fmla="*/ 15774 h 3678469"/>
                <a:gd name="connsiteX0-81" fmla="*/ 2766483 w 3906008"/>
                <a:gd name="connsiteY0-82" fmla="*/ 15774 h 3678469"/>
                <a:gd name="connsiteX1-83" fmla="*/ 3906008 w 3906008"/>
                <a:gd name="connsiteY1-84" fmla="*/ 0 h 3678469"/>
                <a:gd name="connsiteX2-85" fmla="*/ 1151602 w 3906008"/>
                <a:gd name="connsiteY2-86" fmla="*/ 3664326 h 3678469"/>
                <a:gd name="connsiteX3-87" fmla="*/ 0 w 3906008"/>
                <a:gd name="connsiteY3-88" fmla="*/ 3678469 h 3678469"/>
                <a:gd name="connsiteX4-89" fmla="*/ 2766483 w 3906008"/>
                <a:gd name="connsiteY4-90" fmla="*/ 15774 h 3678469"/>
                <a:gd name="connsiteX0-91" fmla="*/ 2368564 w 3508089"/>
                <a:gd name="connsiteY0-92" fmla="*/ 15774 h 3664325"/>
                <a:gd name="connsiteX1-93" fmla="*/ 3508089 w 3508089"/>
                <a:gd name="connsiteY1-94" fmla="*/ 0 h 3664325"/>
                <a:gd name="connsiteX2-95" fmla="*/ 753683 w 3508089"/>
                <a:gd name="connsiteY2-96" fmla="*/ 3664326 h 3664325"/>
                <a:gd name="connsiteX3-97" fmla="*/ 0 w 3508089"/>
                <a:gd name="connsiteY3-98" fmla="*/ 3498458 h 3664325"/>
                <a:gd name="connsiteX4-99" fmla="*/ 2368564 w 3508089"/>
                <a:gd name="connsiteY4-100" fmla="*/ 15774 h 3664325"/>
                <a:gd name="connsiteX0-101" fmla="*/ 2738060 w 3877585"/>
                <a:gd name="connsiteY0-102" fmla="*/ 15774 h 3664325"/>
                <a:gd name="connsiteX1-103" fmla="*/ 3877585 w 3877585"/>
                <a:gd name="connsiteY1-104" fmla="*/ 0 h 3664325"/>
                <a:gd name="connsiteX2-105" fmla="*/ 1123179 w 3877585"/>
                <a:gd name="connsiteY2-106" fmla="*/ 3664326 h 3664325"/>
                <a:gd name="connsiteX3-107" fmla="*/ 0 w 3877585"/>
                <a:gd name="connsiteY3-108" fmla="*/ 3659521 h 3664325"/>
                <a:gd name="connsiteX4-109" fmla="*/ 2738060 w 3877585"/>
                <a:gd name="connsiteY4-110" fmla="*/ 15774 h 3664325"/>
                <a:gd name="connsiteX0-111" fmla="*/ 2738060 w 3877585"/>
                <a:gd name="connsiteY0-112" fmla="*/ 15774 h 3659521"/>
                <a:gd name="connsiteX1-113" fmla="*/ 3877585 w 3877585"/>
                <a:gd name="connsiteY1-114" fmla="*/ 0 h 3659521"/>
                <a:gd name="connsiteX2-115" fmla="*/ 1123178 w 3877585"/>
                <a:gd name="connsiteY2-116" fmla="*/ 3560108 h 3659521"/>
                <a:gd name="connsiteX3-117" fmla="*/ 0 w 3877585"/>
                <a:gd name="connsiteY3-118" fmla="*/ 3659521 h 3659521"/>
                <a:gd name="connsiteX4-119" fmla="*/ 2738060 w 3877585"/>
                <a:gd name="connsiteY4-120" fmla="*/ 15774 h 3659521"/>
                <a:gd name="connsiteX0-121" fmla="*/ 2738060 w 3877585"/>
                <a:gd name="connsiteY0-122" fmla="*/ 15774 h 3659521"/>
                <a:gd name="connsiteX1-123" fmla="*/ 3877585 w 3877585"/>
                <a:gd name="connsiteY1-124" fmla="*/ 0 h 3659521"/>
                <a:gd name="connsiteX2-125" fmla="*/ 1123178 w 3877585"/>
                <a:gd name="connsiteY2-126" fmla="*/ 3654851 h 3659521"/>
                <a:gd name="connsiteX3-127" fmla="*/ 0 w 3877585"/>
                <a:gd name="connsiteY3-128" fmla="*/ 3659521 h 3659521"/>
                <a:gd name="connsiteX4-129" fmla="*/ 2738060 w 3877585"/>
                <a:gd name="connsiteY4-130" fmla="*/ 15774 h 3659521"/>
                <a:gd name="connsiteX0-131" fmla="*/ 2832803 w 3877585"/>
                <a:gd name="connsiteY0-132" fmla="*/ 110516 h 3659521"/>
                <a:gd name="connsiteX1-133" fmla="*/ 3877585 w 3877585"/>
                <a:gd name="connsiteY1-134" fmla="*/ 0 h 3659521"/>
                <a:gd name="connsiteX2-135" fmla="*/ 1123178 w 3877585"/>
                <a:gd name="connsiteY2-136" fmla="*/ 3654851 h 3659521"/>
                <a:gd name="connsiteX3-137" fmla="*/ 0 w 3877585"/>
                <a:gd name="connsiteY3-138" fmla="*/ 3659521 h 3659521"/>
                <a:gd name="connsiteX4-139" fmla="*/ 2832803 w 3877585"/>
                <a:gd name="connsiteY4-140" fmla="*/ 110516 h 3659521"/>
                <a:gd name="connsiteX0-141" fmla="*/ 2728586 w 3877585"/>
                <a:gd name="connsiteY0-142" fmla="*/ 6299 h 3659521"/>
                <a:gd name="connsiteX1-143" fmla="*/ 3877585 w 3877585"/>
                <a:gd name="connsiteY1-144" fmla="*/ 0 h 3659521"/>
                <a:gd name="connsiteX2-145" fmla="*/ 1123178 w 3877585"/>
                <a:gd name="connsiteY2-146" fmla="*/ 3654851 h 3659521"/>
                <a:gd name="connsiteX3-147" fmla="*/ 0 w 3877585"/>
                <a:gd name="connsiteY3-148" fmla="*/ 3659521 h 3659521"/>
                <a:gd name="connsiteX4-149" fmla="*/ 2728586 w 3877585"/>
                <a:gd name="connsiteY4-150" fmla="*/ 6299 h 3659521"/>
                <a:gd name="connsiteX0-151" fmla="*/ 3268619 w 3877585"/>
                <a:gd name="connsiteY0-152" fmla="*/ 72619 h 3659521"/>
                <a:gd name="connsiteX1-153" fmla="*/ 3877585 w 3877585"/>
                <a:gd name="connsiteY1-154" fmla="*/ 0 h 3659521"/>
                <a:gd name="connsiteX2-155" fmla="*/ 1123178 w 3877585"/>
                <a:gd name="connsiteY2-156" fmla="*/ 3654851 h 3659521"/>
                <a:gd name="connsiteX3-157" fmla="*/ 0 w 3877585"/>
                <a:gd name="connsiteY3-158" fmla="*/ 3659521 h 3659521"/>
                <a:gd name="connsiteX4-159" fmla="*/ 3268619 w 3877585"/>
                <a:gd name="connsiteY4-160" fmla="*/ 72619 h 3659521"/>
                <a:gd name="connsiteX0-161" fmla="*/ 2946494 w 3877585"/>
                <a:gd name="connsiteY0-162" fmla="*/ 6299 h 3659521"/>
                <a:gd name="connsiteX1-163" fmla="*/ 3877585 w 3877585"/>
                <a:gd name="connsiteY1-164" fmla="*/ 0 h 3659521"/>
                <a:gd name="connsiteX2-165" fmla="*/ 1123178 w 3877585"/>
                <a:gd name="connsiteY2-166" fmla="*/ 3654851 h 3659521"/>
                <a:gd name="connsiteX3-167" fmla="*/ 0 w 3877585"/>
                <a:gd name="connsiteY3-168" fmla="*/ 3659521 h 3659521"/>
                <a:gd name="connsiteX4-169" fmla="*/ 2946494 w 3877585"/>
                <a:gd name="connsiteY4-170" fmla="*/ 6299 h 3659521"/>
                <a:gd name="connsiteX0-171" fmla="*/ 2387513 w 3318604"/>
                <a:gd name="connsiteY0-172" fmla="*/ 6299 h 3654851"/>
                <a:gd name="connsiteX1-173" fmla="*/ 3318604 w 3318604"/>
                <a:gd name="connsiteY1-174" fmla="*/ 0 h 3654851"/>
                <a:gd name="connsiteX2-175" fmla="*/ 564197 w 3318604"/>
                <a:gd name="connsiteY2-176" fmla="*/ 3654851 h 3654851"/>
                <a:gd name="connsiteX3-177" fmla="*/ 0 w 3318604"/>
                <a:gd name="connsiteY3-178" fmla="*/ 3564778 h 3654851"/>
                <a:gd name="connsiteX4-179" fmla="*/ 2387513 w 3318604"/>
                <a:gd name="connsiteY4-180" fmla="*/ 6299 h 3654851"/>
                <a:gd name="connsiteX0-181" fmla="*/ 2747535 w 3678626"/>
                <a:gd name="connsiteY0-182" fmla="*/ 6299 h 3659521"/>
                <a:gd name="connsiteX1-183" fmla="*/ 3678626 w 3678626"/>
                <a:gd name="connsiteY1-184" fmla="*/ 0 h 3659521"/>
                <a:gd name="connsiteX2-185" fmla="*/ 924219 w 3678626"/>
                <a:gd name="connsiteY2-186" fmla="*/ 3654851 h 3659521"/>
                <a:gd name="connsiteX3-187" fmla="*/ 0 w 3678626"/>
                <a:gd name="connsiteY3-188" fmla="*/ 3659521 h 3659521"/>
                <a:gd name="connsiteX4-189" fmla="*/ 2747535 w 3678626"/>
                <a:gd name="connsiteY4-190" fmla="*/ 6299 h 3659521"/>
                <a:gd name="connsiteX0-191" fmla="*/ 2747535 w 3678626"/>
                <a:gd name="connsiteY0-192" fmla="*/ 6299 h 3664325"/>
                <a:gd name="connsiteX1-193" fmla="*/ 3678626 w 3678626"/>
                <a:gd name="connsiteY1-194" fmla="*/ 0 h 3664325"/>
                <a:gd name="connsiteX2-195" fmla="*/ 744208 w 3678626"/>
                <a:gd name="connsiteY2-196" fmla="*/ 3664325 h 3664325"/>
                <a:gd name="connsiteX3-197" fmla="*/ 0 w 3678626"/>
                <a:gd name="connsiteY3-198" fmla="*/ 3659521 h 3664325"/>
                <a:gd name="connsiteX4-199" fmla="*/ 2747535 w 3678626"/>
                <a:gd name="connsiteY4-200" fmla="*/ 6299 h 3664325"/>
                <a:gd name="connsiteX0-201" fmla="*/ 2747535 w 3678626"/>
                <a:gd name="connsiteY0-202" fmla="*/ 6299 h 3659521"/>
                <a:gd name="connsiteX1-203" fmla="*/ 3678626 w 3678626"/>
                <a:gd name="connsiteY1-204" fmla="*/ 0 h 3659521"/>
                <a:gd name="connsiteX2-205" fmla="*/ 952642 w 3678626"/>
                <a:gd name="connsiteY2-206" fmla="*/ 3654851 h 3659521"/>
                <a:gd name="connsiteX3-207" fmla="*/ 0 w 3678626"/>
                <a:gd name="connsiteY3-208" fmla="*/ 3659521 h 3659521"/>
                <a:gd name="connsiteX4-209" fmla="*/ 2747535 w 3678626"/>
                <a:gd name="connsiteY4-210" fmla="*/ 6299 h 3659521"/>
                <a:gd name="connsiteX0-211" fmla="*/ 1999069 w 2930160"/>
                <a:gd name="connsiteY0-212" fmla="*/ 6299 h 3654851"/>
                <a:gd name="connsiteX1-213" fmla="*/ 2930160 w 2930160"/>
                <a:gd name="connsiteY1-214" fmla="*/ 0 h 3654851"/>
                <a:gd name="connsiteX2-215" fmla="*/ 204176 w 2930160"/>
                <a:gd name="connsiteY2-216" fmla="*/ 3654851 h 3654851"/>
                <a:gd name="connsiteX3-217" fmla="*/ 0 w 2930160"/>
                <a:gd name="connsiteY3-218" fmla="*/ 3631098 h 3654851"/>
                <a:gd name="connsiteX4-219" fmla="*/ 1999069 w 2930160"/>
                <a:gd name="connsiteY4-220" fmla="*/ 6299 h 3654851"/>
                <a:gd name="connsiteX0-221" fmla="*/ 2576999 w 3508090"/>
                <a:gd name="connsiteY0-222" fmla="*/ 6299 h 3659521"/>
                <a:gd name="connsiteX1-223" fmla="*/ 3508090 w 3508090"/>
                <a:gd name="connsiteY1-224" fmla="*/ 0 h 3659521"/>
                <a:gd name="connsiteX2-225" fmla="*/ 782106 w 3508090"/>
                <a:gd name="connsiteY2-226" fmla="*/ 3654851 h 3659521"/>
                <a:gd name="connsiteX3-227" fmla="*/ 0 w 3508090"/>
                <a:gd name="connsiteY3-228" fmla="*/ 3659521 h 3659521"/>
                <a:gd name="connsiteX4-229" fmla="*/ 2576999 w 3508090"/>
                <a:gd name="connsiteY4-230" fmla="*/ 6299 h 3659521"/>
                <a:gd name="connsiteX0-231" fmla="*/ 2908598 w 3508090"/>
                <a:gd name="connsiteY0-232" fmla="*/ 53671 h 3659521"/>
                <a:gd name="connsiteX1-233" fmla="*/ 3508090 w 3508090"/>
                <a:gd name="connsiteY1-234" fmla="*/ 0 h 3659521"/>
                <a:gd name="connsiteX2-235" fmla="*/ 782106 w 3508090"/>
                <a:gd name="connsiteY2-236" fmla="*/ 3654851 h 3659521"/>
                <a:gd name="connsiteX3-237" fmla="*/ 0 w 3508090"/>
                <a:gd name="connsiteY3-238" fmla="*/ 3659521 h 3659521"/>
                <a:gd name="connsiteX4-239" fmla="*/ 2908598 w 3508090"/>
                <a:gd name="connsiteY4-240" fmla="*/ 53671 h 3659521"/>
                <a:gd name="connsiteX0-241" fmla="*/ 2747535 w 3508090"/>
                <a:gd name="connsiteY0-242" fmla="*/ 6299 h 3659521"/>
                <a:gd name="connsiteX1-243" fmla="*/ 3508090 w 3508090"/>
                <a:gd name="connsiteY1-244" fmla="*/ 0 h 3659521"/>
                <a:gd name="connsiteX2-245" fmla="*/ 782106 w 3508090"/>
                <a:gd name="connsiteY2-246" fmla="*/ 3654851 h 3659521"/>
                <a:gd name="connsiteX3-247" fmla="*/ 0 w 3508090"/>
                <a:gd name="connsiteY3-248" fmla="*/ 3659521 h 3659521"/>
                <a:gd name="connsiteX4-249" fmla="*/ 2747535 w 3508090"/>
                <a:gd name="connsiteY4-250" fmla="*/ 6299 h 365952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508090" h="3659521">
                  <a:moveTo>
                    <a:pt x="2747535" y="6299"/>
                  </a:moveTo>
                  <a:lnTo>
                    <a:pt x="3508090" y="0"/>
                  </a:lnTo>
                  <a:lnTo>
                    <a:pt x="782106" y="3654851"/>
                  </a:lnTo>
                  <a:lnTo>
                    <a:pt x="0" y="3659521"/>
                  </a:lnTo>
                  <a:lnTo>
                    <a:pt x="2747535" y="629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9" name="Прямоугольник 2"/>
            <p:cNvSpPr/>
            <p:nvPr userDrawn="1"/>
          </p:nvSpPr>
          <p:spPr>
            <a:xfrm>
              <a:off x="11500294" y="1376362"/>
              <a:ext cx="1007351" cy="1225873"/>
            </a:xfrm>
            <a:custGeom>
              <a:avLst/>
              <a:gdLst>
                <a:gd name="connsiteX0" fmla="*/ 0 w 10174941"/>
                <a:gd name="connsiteY0" fmla="*/ 0 h 3672170"/>
                <a:gd name="connsiteX1" fmla="*/ 10174941 w 10174941"/>
                <a:gd name="connsiteY1" fmla="*/ 0 h 3672170"/>
                <a:gd name="connsiteX2" fmla="*/ 10174941 w 10174941"/>
                <a:gd name="connsiteY2" fmla="*/ 3672170 h 3672170"/>
                <a:gd name="connsiteX3" fmla="*/ 0 w 10174941"/>
                <a:gd name="connsiteY3" fmla="*/ 3672170 h 3672170"/>
                <a:gd name="connsiteX4" fmla="*/ 0 w 10174941"/>
                <a:gd name="connsiteY4" fmla="*/ 0 h 3672170"/>
                <a:gd name="connsiteX0-1" fmla="*/ 0 w 10174941"/>
                <a:gd name="connsiteY0-2" fmla="*/ 0 h 3672170"/>
                <a:gd name="connsiteX1-3" fmla="*/ 10174941 w 10174941"/>
                <a:gd name="connsiteY1-4" fmla="*/ 0 h 3672170"/>
                <a:gd name="connsiteX2-5" fmla="*/ 7485529 w 10174941"/>
                <a:gd name="connsiteY2-6" fmla="*/ 3636311 h 3672170"/>
                <a:gd name="connsiteX3-7" fmla="*/ 0 w 10174941"/>
                <a:gd name="connsiteY3-8" fmla="*/ 3672170 h 3672170"/>
                <a:gd name="connsiteX4-9" fmla="*/ 0 w 10174941"/>
                <a:gd name="connsiteY4-10" fmla="*/ 0 h 3672170"/>
                <a:gd name="connsiteX0-11" fmla="*/ 0 w 10174941"/>
                <a:gd name="connsiteY0-12" fmla="*/ 0 h 3672170"/>
                <a:gd name="connsiteX1-13" fmla="*/ 10174941 w 10174941"/>
                <a:gd name="connsiteY1-14" fmla="*/ 0 h 3672170"/>
                <a:gd name="connsiteX2-15" fmla="*/ 6849035 w 10174941"/>
                <a:gd name="connsiteY2-16" fmla="*/ 3645276 h 3672170"/>
                <a:gd name="connsiteX3-17" fmla="*/ 0 w 10174941"/>
                <a:gd name="connsiteY3-18" fmla="*/ 3672170 h 3672170"/>
                <a:gd name="connsiteX4-19" fmla="*/ 0 w 10174941"/>
                <a:gd name="connsiteY4-20" fmla="*/ 0 h 3672170"/>
                <a:gd name="connsiteX0-21" fmla="*/ 0 w 10174941"/>
                <a:gd name="connsiteY0-22" fmla="*/ 0 h 3672170"/>
                <a:gd name="connsiteX1-23" fmla="*/ 10174941 w 10174941"/>
                <a:gd name="connsiteY1-24" fmla="*/ 0 h 3672170"/>
                <a:gd name="connsiteX2-25" fmla="*/ 7395135 w 10174941"/>
                <a:gd name="connsiteY2-26" fmla="*/ 3667501 h 3672170"/>
                <a:gd name="connsiteX3-27" fmla="*/ 0 w 10174941"/>
                <a:gd name="connsiteY3-28" fmla="*/ 3672170 h 3672170"/>
                <a:gd name="connsiteX4-29" fmla="*/ 0 w 10174941"/>
                <a:gd name="connsiteY4-30" fmla="*/ 0 h 3672170"/>
                <a:gd name="connsiteX0-31" fmla="*/ 0 w 9943166"/>
                <a:gd name="connsiteY0-32" fmla="*/ 0 h 3672170"/>
                <a:gd name="connsiteX1-33" fmla="*/ 9943166 w 9943166"/>
                <a:gd name="connsiteY1-34" fmla="*/ 57150 h 3672170"/>
                <a:gd name="connsiteX2-35" fmla="*/ 7395135 w 9943166"/>
                <a:gd name="connsiteY2-36" fmla="*/ 3667501 h 3672170"/>
                <a:gd name="connsiteX3-37" fmla="*/ 0 w 9943166"/>
                <a:gd name="connsiteY3-38" fmla="*/ 3672170 h 3672170"/>
                <a:gd name="connsiteX4-39" fmla="*/ 0 w 9943166"/>
                <a:gd name="connsiteY4-40" fmla="*/ 0 h 3672170"/>
                <a:gd name="connsiteX0-41" fmla="*/ 0 w 10149541"/>
                <a:gd name="connsiteY0-42" fmla="*/ 0 h 3672170"/>
                <a:gd name="connsiteX1-43" fmla="*/ 10149541 w 10149541"/>
                <a:gd name="connsiteY1-44" fmla="*/ 3175 h 3672170"/>
                <a:gd name="connsiteX2-45" fmla="*/ 7395135 w 10149541"/>
                <a:gd name="connsiteY2-46" fmla="*/ 3667501 h 3672170"/>
                <a:gd name="connsiteX3-47" fmla="*/ 0 w 10149541"/>
                <a:gd name="connsiteY3-48" fmla="*/ 3672170 h 3672170"/>
                <a:gd name="connsiteX4-49" fmla="*/ 0 w 10149541"/>
                <a:gd name="connsiteY4-50" fmla="*/ 0 h 3672170"/>
                <a:gd name="connsiteX0-51" fmla="*/ 9171079 w 10149541"/>
                <a:gd name="connsiteY0-52" fmla="*/ 15774 h 3668995"/>
                <a:gd name="connsiteX1-53" fmla="*/ 10149541 w 10149541"/>
                <a:gd name="connsiteY1-54" fmla="*/ 0 h 3668995"/>
                <a:gd name="connsiteX2-55" fmla="*/ 7395135 w 10149541"/>
                <a:gd name="connsiteY2-56" fmla="*/ 3664326 h 3668995"/>
                <a:gd name="connsiteX3-57" fmla="*/ 0 w 10149541"/>
                <a:gd name="connsiteY3-58" fmla="*/ 3668995 h 3668995"/>
                <a:gd name="connsiteX4-59" fmla="*/ 9171079 w 10149541"/>
                <a:gd name="connsiteY4-60" fmla="*/ 15774 h 3668995"/>
                <a:gd name="connsiteX0-61" fmla="*/ 2425410 w 3403872"/>
                <a:gd name="connsiteY0-62" fmla="*/ 15774 h 3664325"/>
                <a:gd name="connsiteX1-63" fmla="*/ 3403872 w 3403872"/>
                <a:gd name="connsiteY1-64" fmla="*/ 0 h 3664325"/>
                <a:gd name="connsiteX2-65" fmla="*/ 649466 w 3403872"/>
                <a:gd name="connsiteY2-66" fmla="*/ 3664326 h 3664325"/>
                <a:gd name="connsiteX3-67" fmla="*/ 0 w 3403872"/>
                <a:gd name="connsiteY3-68" fmla="*/ 3659521 h 3664325"/>
                <a:gd name="connsiteX4-69" fmla="*/ 2425410 w 3403872"/>
                <a:gd name="connsiteY4-70" fmla="*/ 15774 h 3664325"/>
                <a:gd name="connsiteX0-71" fmla="*/ 2927546 w 3906008"/>
                <a:gd name="connsiteY0-72" fmla="*/ 15774 h 3678469"/>
                <a:gd name="connsiteX1-73" fmla="*/ 3906008 w 3906008"/>
                <a:gd name="connsiteY1-74" fmla="*/ 0 h 3678469"/>
                <a:gd name="connsiteX2-75" fmla="*/ 1151602 w 3906008"/>
                <a:gd name="connsiteY2-76" fmla="*/ 3664326 h 3678469"/>
                <a:gd name="connsiteX3-77" fmla="*/ 0 w 3906008"/>
                <a:gd name="connsiteY3-78" fmla="*/ 3678469 h 3678469"/>
                <a:gd name="connsiteX4-79" fmla="*/ 2927546 w 3906008"/>
                <a:gd name="connsiteY4-80" fmla="*/ 15774 h 3678469"/>
                <a:gd name="connsiteX0-81" fmla="*/ 2766483 w 3906008"/>
                <a:gd name="connsiteY0-82" fmla="*/ 15774 h 3678469"/>
                <a:gd name="connsiteX1-83" fmla="*/ 3906008 w 3906008"/>
                <a:gd name="connsiteY1-84" fmla="*/ 0 h 3678469"/>
                <a:gd name="connsiteX2-85" fmla="*/ 1151602 w 3906008"/>
                <a:gd name="connsiteY2-86" fmla="*/ 3664326 h 3678469"/>
                <a:gd name="connsiteX3-87" fmla="*/ 0 w 3906008"/>
                <a:gd name="connsiteY3-88" fmla="*/ 3678469 h 3678469"/>
                <a:gd name="connsiteX4-89" fmla="*/ 2766483 w 3906008"/>
                <a:gd name="connsiteY4-90" fmla="*/ 15774 h 3678469"/>
                <a:gd name="connsiteX0-91" fmla="*/ 2368564 w 3508089"/>
                <a:gd name="connsiteY0-92" fmla="*/ 15774 h 3664325"/>
                <a:gd name="connsiteX1-93" fmla="*/ 3508089 w 3508089"/>
                <a:gd name="connsiteY1-94" fmla="*/ 0 h 3664325"/>
                <a:gd name="connsiteX2-95" fmla="*/ 753683 w 3508089"/>
                <a:gd name="connsiteY2-96" fmla="*/ 3664326 h 3664325"/>
                <a:gd name="connsiteX3-97" fmla="*/ 0 w 3508089"/>
                <a:gd name="connsiteY3-98" fmla="*/ 3498458 h 3664325"/>
                <a:gd name="connsiteX4-99" fmla="*/ 2368564 w 3508089"/>
                <a:gd name="connsiteY4-100" fmla="*/ 15774 h 3664325"/>
                <a:gd name="connsiteX0-101" fmla="*/ 2738060 w 3877585"/>
                <a:gd name="connsiteY0-102" fmla="*/ 15774 h 3664325"/>
                <a:gd name="connsiteX1-103" fmla="*/ 3877585 w 3877585"/>
                <a:gd name="connsiteY1-104" fmla="*/ 0 h 3664325"/>
                <a:gd name="connsiteX2-105" fmla="*/ 1123179 w 3877585"/>
                <a:gd name="connsiteY2-106" fmla="*/ 3664326 h 3664325"/>
                <a:gd name="connsiteX3-107" fmla="*/ 0 w 3877585"/>
                <a:gd name="connsiteY3-108" fmla="*/ 3659521 h 3664325"/>
                <a:gd name="connsiteX4-109" fmla="*/ 2738060 w 3877585"/>
                <a:gd name="connsiteY4-110" fmla="*/ 15774 h 3664325"/>
                <a:gd name="connsiteX0-111" fmla="*/ 2738060 w 3877585"/>
                <a:gd name="connsiteY0-112" fmla="*/ 15774 h 3659521"/>
                <a:gd name="connsiteX1-113" fmla="*/ 3877585 w 3877585"/>
                <a:gd name="connsiteY1-114" fmla="*/ 0 h 3659521"/>
                <a:gd name="connsiteX2-115" fmla="*/ 1123178 w 3877585"/>
                <a:gd name="connsiteY2-116" fmla="*/ 3560108 h 3659521"/>
                <a:gd name="connsiteX3-117" fmla="*/ 0 w 3877585"/>
                <a:gd name="connsiteY3-118" fmla="*/ 3659521 h 3659521"/>
                <a:gd name="connsiteX4-119" fmla="*/ 2738060 w 3877585"/>
                <a:gd name="connsiteY4-120" fmla="*/ 15774 h 3659521"/>
                <a:gd name="connsiteX0-121" fmla="*/ 2738060 w 3877585"/>
                <a:gd name="connsiteY0-122" fmla="*/ 15774 h 3659521"/>
                <a:gd name="connsiteX1-123" fmla="*/ 3877585 w 3877585"/>
                <a:gd name="connsiteY1-124" fmla="*/ 0 h 3659521"/>
                <a:gd name="connsiteX2-125" fmla="*/ 1123178 w 3877585"/>
                <a:gd name="connsiteY2-126" fmla="*/ 3654851 h 3659521"/>
                <a:gd name="connsiteX3-127" fmla="*/ 0 w 3877585"/>
                <a:gd name="connsiteY3-128" fmla="*/ 3659521 h 3659521"/>
                <a:gd name="connsiteX4-129" fmla="*/ 2738060 w 3877585"/>
                <a:gd name="connsiteY4-130" fmla="*/ 15774 h 3659521"/>
                <a:gd name="connsiteX0-131" fmla="*/ 2832803 w 3877585"/>
                <a:gd name="connsiteY0-132" fmla="*/ 110516 h 3659521"/>
                <a:gd name="connsiteX1-133" fmla="*/ 3877585 w 3877585"/>
                <a:gd name="connsiteY1-134" fmla="*/ 0 h 3659521"/>
                <a:gd name="connsiteX2-135" fmla="*/ 1123178 w 3877585"/>
                <a:gd name="connsiteY2-136" fmla="*/ 3654851 h 3659521"/>
                <a:gd name="connsiteX3-137" fmla="*/ 0 w 3877585"/>
                <a:gd name="connsiteY3-138" fmla="*/ 3659521 h 3659521"/>
                <a:gd name="connsiteX4-139" fmla="*/ 2832803 w 3877585"/>
                <a:gd name="connsiteY4-140" fmla="*/ 110516 h 3659521"/>
                <a:gd name="connsiteX0-141" fmla="*/ 2728586 w 3877585"/>
                <a:gd name="connsiteY0-142" fmla="*/ 6299 h 3659521"/>
                <a:gd name="connsiteX1-143" fmla="*/ 3877585 w 3877585"/>
                <a:gd name="connsiteY1-144" fmla="*/ 0 h 3659521"/>
                <a:gd name="connsiteX2-145" fmla="*/ 1123178 w 3877585"/>
                <a:gd name="connsiteY2-146" fmla="*/ 3654851 h 3659521"/>
                <a:gd name="connsiteX3-147" fmla="*/ 0 w 3877585"/>
                <a:gd name="connsiteY3-148" fmla="*/ 3659521 h 3659521"/>
                <a:gd name="connsiteX4-149" fmla="*/ 2728586 w 3877585"/>
                <a:gd name="connsiteY4-150" fmla="*/ 6299 h 3659521"/>
                <a:gd name="connsiteX0-151" fmla="*/ 3268619 w 3877585"/>
                <a:gd name="connsiteY0-152" fmla="*/ 72619 h 3659521"/>
                <a:gd name="connsiteX1-153" fmla="*/ 3877585 w 3877585"/>
                <a:gd name="connsiteY1-154" fmla="*/ 0 h 3659521"/>
                <a:gd name="connsiteX2-155" fmla="*/ 1123178 w 3877585"/>
                <a:gd name="connsiteY2-156" fmla="*/ 3654851 h 3659521"/>
                <a:gd name="connsiteX3-157" fmla="*/ 0 w 3877585"/>
                <a:gd name="connsiteY3-158" fmla="*/ 3659521 h 3659521"/>
                <a:gd name="connsiteX4-159" fmla="*/ 3268619 w 3877585"/>
                <a:gd name="connsiteY4-160" fmla="*/ 72619 h 3659521"/>
                <a:gd name="connsiteX0-161" fmla="*/ 2946494 w 3877585"/>
                <a:gd name="connsiteY0-162" fmla="*/ 6299 h 3659521"/>
                <a:gd name="connsiteX1-163" fmla="*/ 3877585 w 3877585"/>
                <a:gd name="connsiteY1-164" fmla="*/ 0 h 3659521"/>
                <a:gd name="connsiteX2-165" fmla="*/ 1123178 w 3877585"/>
                <a:gd name="connsiteY2-166" fmla="*/ 3654851 h 3659521"/>
                <a:gd name="connsiteX3-167" fmla="*/ 0 w 3877585"/>
                <a:gd name="connsiteY3-168" fmla="*/ 3659521 h 3659521"/>
                <a:gd name="connsiteX4-169" fmla="*/ 2946494 w 3877585"/>
                <a:gd name="connsiteY4-170" fmla="*/ 6299 h 3659521"/>
                <a:gd name="connsiteX0-171" fmla="*/ 2387513 w 3318604"/>
                <a:gd name="connsiteY0-172" fmla="*/ 6299 h 3654851"/>
                <a:gd name="connsiteX1-173" fmla="*/ 3318604 w 3318604"/>
                <a:gd name="connsiteY1-174" fmla="*/ 0 h 3654851"/>
                <a:gd name="connsiteX2-175" fmla="*/ 564197 w 3318604"/>
                <a:gd name="connsiteY2-176" fmla="*/ 3654851 h 3654851"/>
                <a:gd name="connsiteX3-177" fmla="*/ 0 w 3318604"/>
                <a:gd name="connsiteY3-178" fmla="*/ 3564778 h 3654851"/>
                <a:gd name="connsiteX4-179" fmla="*/ 2387513 w 3318604"/>
                <a:gd name="connsiteY4-180" fmla="*/ 6299 h 3654851"/>
                <a:gd name="connsiteX0-181" fmla="*/ 2747535 w 3678626"/>
                <a:gd name="connsiteY0-182" fmla="*/ 6299 h 3659521"/>
                <a:gd name="connsiteX1-183" fmla="*/ 3678626 w 3678626"/>
                <a:gd name="connsiteY1-184" fmla="*/ 0 h 3659521"/>
                <a:gd name="connsiteX2-185" fmla="*/ 924219 w 3678626"/>
                <a:gd name="connsiteY2-186" fmla="*/ 3654851 h 3659521"/>
                <a:gd name="connsiteX3-187" fmla="*/ 0 w 3678626"/>
                <a:gd name="connsiteY3-188" fmla="*/ 3659521 h 3659521"/>
                <a:gd name="connsiteX4-189" fmla="*/ 2747535 w 3678626"/>
                <a:gd name="connsiteY4-190" fmla="*/ 6299 h 3659521"/>
                <a:gd name="connsiteX0-191" fmla="*/ 2747535 w 3678626"/>
                <a:gd name="connsiteY0-192" fmla="*/ 6299 h 3664325"/>
                <a:gd name="connsiteX1-193" fmla="*/ 3678626 w 3678626"/>
                <a:gd name="connsiteY1-194" fmla="*/ 0 h 3664325"/>
                <a:gd name="connsiteX2-195" fmla="*/ 744208 w 3678626"/>
                <a:gd name="connsiteY2-196" fmla="*/ 3664325 h 3664325"/>
                <a:gd name="connsiteX3-197" fmla="*/ 0 w 3678626"/>
                <a:gd name="connsiteY3-198" fmla="*/ 3659521 h 3664325"/>
                <a:gd name="connsiteX4-199" fmla="*/ 2747535 w 3678626"/>
                <a:gd name="connsiteY4-200" fmla="*/ 6299 h 3664325"/>
                <a:gd name="connsiteX0-201" fmla="*/ 2747535 w 3678626"/>
                <a:gd name="connsiteY0-202" fmla="*/ 6299 h 3659521"/>
                <a:gd name="connsiteX1-203" fmla="*/ 3678626 w 3678626"/>
                <a:gd name="connsiteY1-204" fmla="*/ 0 h 3659521"/>
                <a:gd name="connsiteX2-205" fmla="*/ 952642 w 3678626"/>
                <a:gd name="connsiteY2-206" fmla="*/ 3654851 h 3659521"/>
                <a:gd name="connsiteX3-207" fmla="*/ 0 w 3678626"/>
                <a:gd name="connsiteY3-208" fmla="*/ 3659521 h 3659521"/>
                <a:gd name="connsiteX4-209" fmla="*/ 2747535 w 3678626"/>
                <a:gd name="connsiteY4-210" fmla="*/ 6299 h 3659521"/>
                <a:gd name="connsiteX0-211" fmla="*/ 1999069 w 2930160"/>
                <a:gd name="connsiteY0-212" fmla="*/ 6299 h 3654851"/>
                <a:gd name="connsiteX1-213" fmla="*/ 2930160 w 2930160"/>
                <a:gd name="connsiteY1-214" fmla="*/ 0 h 3654851"/>
                <a:gd name="connsiteX2-215" fmla="*/ 204176 w 2930160"/>
                <a:gd name="connsiteY2-216" fmla="*/ 3654851 h 3654851"/>
                <a:gd name="connsiteX3-217" fmla="*/ 0 w 2930160"/>
                <a:gd name="connsiteY3-218" fmla="*/ 3631098 h 3654851"/>
                <a:gd name="connsiteX4-219" fmla="*/ 1999069 w 2930160"/>
                <a:gd name="connsiteY4-220" fmla="*/ 6299 h 3654851"/>
                <a:gd name="connsiteX0-221" fmla="*/ 2576999 w 3508090"/>
                <a:gd name="connsiteY0-222" fmla="*/ 6299 h 3659521"/>
                <a:gd name="connsiteX1-223" fmla="*/ 3508090 w 3508090"/>
                <a:gd name="connsiteY1-224" fmla="*/ 0 h 3659521"/>
                <a:gd name="connsiteX2-225" fmla="*/ 782106 w 3508090"/>
                <a:gd name="connsiteY2-226" fmla="*/ 3654851 h 3659521"/>
                <a:gd name="connsiteX3-227" fmla="*/ 0 w 3508090"/>
                <a:gd name="connsiteY3-228" fmla="*/ 3659521 h 3659521"/>
                <a:gd name="connsiteX4-229" fmla="*/ 2576999 w 3508090"/>
                <a:gd name="connsiteY4-230" fmla="*/ 6299 h 3659521"/>
                <a:gd name="connsiteX0-231" fmla="*/ 2908598 w 3508090"/>
                <a:gd name="connsiteY0-232" fmla="*/ 53671 h 3659521"/>
                <a:gd name="connsiteX1-233" fmla="*/ 3508090 w 3508090"/>
                <a:gd name="connsiteY1-234" fmla="*/ 0 h 3659521"/>
                <a:gd name="connsiteX2-235" fmla="*/ 782106 w 3508090"/>
                <a:gd name="connsiteY2-236" fmla="*/ 3654851 h 3659521"/>
                <a:gd name="connsiteX3-237" fmla="*/ 0 w 3508090"/>
                <a:gd name="connsiteY3-238" fmla="*/ 3659521 h 3659521"/>
                <a:gd name="connsiteX4-239" fmla="*/ 2908598 w 3508090"/>
                <a:gd name="connsiteY4-240" fmla="*/ 53671 h 3659521"/>
                <a:gd name="connsiteX0-241" fmla="*/ 2747535 w 3508090"/>
                <a:gd name="connsiteY0-242" fmla="*/ 6299 h 3659521"/>
                <a:gd name="connsiteX1-243" fmla="*/ 3508090 w 3508090"/>
                <a:gd name="connsiteY1-244" fmla="*/ 0 h 3659521"/>
                <a:gd name="connsiteX2-245" fmla="*/ 782106 w 3508090"/>
                <a:gd name="connsiteY2-246" fmla="*/ 3654851 h 3659521"/>
                <a:gd name="connsiteX3-247" fmla="*/ 0 w 3508090"/>
                <a:gd name="connsiteY3-248" fmla="*/ 3659521 h 3659521"/>
                <a:gd name="connsiteX4-249" fmla="*/ 2747535 w 3508090"/>
                <a:gd name="connsiteY4-250" fmla="*/ 6299 h 3659521"/>
                <a:gd name="connsiteX0-251" fmla="*/ 2103285 w 2863840"/>
                <a:gd name="connsiteY0-252" fmla="*/ 6299 h 3654851"/>
                <a:gd name="connsiteX1-253" fmla="*/ 2863840 w 2863840"/>
                <a:gd name="connsiteY1-254" fmla="*/ 0 h 3654851"/>
                <a:gd name="connsiteX2-255" fmla="*/ 137856 w 2863840"/>
                <a:gd name="connsiteY2-256" fmla="*/ 3654851 h 3654851"/>
                <a:gd name="connsiteX3-257" fmla="*/ 0 w 2863840"/>
                <a:gd name="connsiteY3-258" fmla="*/ 3536356 h 3654851"/>
                <a:gd name="connsiteX4-259" fmla="*/ 2103285 w 2863840"/>
                <a:gd name="connsiteY4-260" fmla="*/ 6299 h 3654851"/>
                <a:gd name="connsiteX0-261" fmla="*/ 2216976 w 2977531"/>
                <a:gd name="connsiteY0-262" fmla="*/ 6299 h 3654851"/>
                <a:gd name="connsiteX1-263" fmla="*/ 2977531 w 2977531"/>
                <a:gd name="connsiteY1-264" fmla="*/ 0 h 3654851"/>
                <a:gd name="connsiteX2-265" fmla="*/ 251547 w 2977531"/>
                <a:gd name="connsiteY2-266" fmla="*/ 3654851 h 3654851"/>
                <a:gd name="connsiteX3-267" fmla="*/ 0 w 2977531"/>
                <a:gd name="connsiteY3-268" fmla="*/ 3631098 h 3654851"/>
                <a:gd name="connsiteX4-269" fmla="*/ 2216976 w 2977531"/>
                <a:gd name="connsiteY4-270" fmla="*/ 6299 h 3654851"/>
                <a:gd name="connsiteX0-271" fmla="*/ 2008542 w 2769097"/>
                <a:gd name="connsiteY0-272" fmla="*/ 6299 h 3654851"/>
                <a:gd name="connsiteX1-273" fmla="*/ 2769097 w 2769097"/>
                <a:gd name="connsiteY1-274" fmla="*/ 0 h 3654851"/>
                <a:gd name="connsiteX2-275" fmla="*/ 43113 w 2769097"/>
                <a:gd name="connsiteY2-276" fmla="*/ 3654851 h 3654851"/>
                <a:gd name="connsiteX3-277" fmla="*/ 0 w 2769097"/>
                <a:gd name="connsiteY3-278" fmla="*/ 3242654 h 3654851"/>
                <a:gd name="connsiteX4-279" fmla="*/ 2008542 w 2769097"/>
                <a:gd name="connsiteY4-280" fmla="*/ 6299 h 3654851"/>
                <a:gd name="connsiteX0-281" fmla="*/ 2245398 w 3005953"/>
                <a:gd name="connsiteY0-282" fmla="*/ 6299 h 3654851"/>
                <a:gd name="connsiteX1-283" fmla="*/ 3005953 w 3005953"/>
                <a:gd name="connsiteY1-284" fmla="*/ 0 h 3654851"/>
                <a:gd name="connsiteX2-285" fmla="*/ 279969 w 3005953"/>
                <a:gd name="connsiteY2-286" fmla="*/ 3654851 h 3654851"/>
                <a:gd name="connsiteX3-287" fmla="*/ 0 w 3005953"/>
                <a:gd name="connsiteY3-288" fmla="*/ 3650047 h 3654851"/>
                <a:gd name="connsiteX4-289" fmla="*/ 2245398 w 3005953"/>
                <a:gd name="connsiteY4-290" fmla="*/ 6299 h 3654851"/>
                <a:gd name="connsiteX0-291" fmla="*/ 2633843 w 3005953"/>
                <a:gd name="connsiteY0-292" fmla="*/ 15774 h 3654851"/>
                <a:gd name="connsiteX1-293" fmla="*/ 3005953 w 3005953"/>
                <a:gd name="connsiteY1-294" fmla="*/ 0 h 3654851"/>
                <a:gd name="connsiteX2-295" fmla="*/ 279969 w 3005953"/>
                <a:gd name="connsiteY2-296" fmla="*/ 3654851 h 3654851"/>
                <a:gd name="connsiteX3-297" fmla="*/ 0 w 3005953"/>
                <a:gd name="connsiteY3-298" fmla="*/ 3650047 h 3654851"/>
                <a:gd name="connsiteX4-299" fmla="*/ 2633843 w 3005953"/>
                <a:gd name="connsiteY4-300" fmla="*/ 15774 h 3654851"/>
                <a:gd name="connsiteX0-301" fmla="*/ 2794905 w 3005953"/>
                <a:gd name="connsiteY0-302" fmla="*/ 25248 h 3654851"/>
                <a:gd name="connsiteX1-303" fmla="*/ 3005953 w 3005953"/>
                <a:gd name="connsiteY1-304" fmla="*/ 0 h 3654851"/>
                <a:gd name="connsiteX2-305" fmla="*/ 279969 w 3005953"/>
                <a:gd name="connsiteY2-306" fmla="*/ 3654851 h 3654851"/>
                <a:gd name="connsiteX3-307" fmla="*/ 0 w 3005953"/>
                <a:gd name="connsiteY3-308" fmla="*/ 3650047 h 3654851"/>
                <a:gd name="connsiteX4-309" fmla="*/ 2794905 w 3005953"/>
                <a:gd name="connsiteY4-310" fmla="*/ 25248 h 3654851"/>
                <a:gd name="connsiteX0-311" fmla="*/ 2757008 w 3005953"/>
                <a:gd name="connsiteY0-312" fmla="*/ 0 h 3658026"/>
                <a:gd name="connsiteX1-313" fmla="*/ 3005953 w 3005953"/>
                <a:gd name="connsiteY1-314" fmla="*/ 3175 h 3658026"/>
                <a:gd name="connsiteX2-315" fmla="*/ 279969 w 3005953"/>
                <a:gd name="connsiteY2-316" fmla="*/ 3658026 h 3658026"/>
                <a:gd name="connsiteX3-317" fmla="*/ 0 w 3005953"/>
                <a:gd name="connsiteY3-318" fmla="*/ 3653222 h 3658026"/>
                <a:gd name="connsiteX4-319" fmla="*/ 2757008 w 3005953"/>
                <a:gd name="connsiteY4-320" fmla="*/ 0 h 365802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3005953" h="3658026">
                  <a:moveTo>
                    <a:pt x="2757008" y="0"/>
                  </a:moveTo>
                  <a:lnTo>
                    <a:pt x="3005953" y="3175"/>
                  </a:lnTo>
                  <a:lnTo>
                    <a:pt x="279969" y="3658026"/>
                  </a:lnTo>
                  <a:lnTo>
                    <a:pt x="0" y="3653222"/>
                  </a:lnTo>
                  <a:lnTo>
                    <a:pt x="275700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3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74713" y="1517347"/>
            <a:ext cx="7813675" cy="2785241"/>
          </a:xfrm>
        </p:spPr>
        <p:txBody>
          <a:bodyPr anchor="t">
            <a:normAutofit/>
          </a:bodyPr>
          <a:lstStyle>
            <a:lvl1pPr algn="l">
              <a:defRPr sz="4800">
                <a:ln w="15875" cap="sq">
                  <a:solidFill>
                    <a:schemeClr val="bg1"/>
                  </a:solidFill>
                  <a:miter lim="800000"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/ ЗАГОЛОВОК ЗАГЛАВНЫМИ</a:t>
            </a:r>
            <a:br>
              <a:rPr lang="ru-RU" dirty="0"/>
            </a:br>
            <a:r>
              <a:rPr lang="ru-RU" dirty="0"/>
              <a:t>БУКВАМИ МАКСИМУМ</a:t>
            </a:r>
            <a:br>
              <a:rPr lang="ru-RU" dirty="0"/>
            </a:br>
            <a:r>
              <a:rPr lang="ru-RU" dirty="0"/>
              <a:t>4 СТРОКИ</a:t>
            </a:r>
          </a:p>
        </p:txBody>
      </p:sp>
      <p:sp>
        <p:nvSpPr>
          <p:cNvPr id="31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874713" y="5277997"/>
            <a:ext cx="7813675" cy="706878"/>
          </a:xfrm>
        </p:spPr>
        <p:txBody>
          <a:bodyPr/>
          <a:lstStyle>
            <a:lvl1pPr marL="0" indent="0" algn="l">
              <a:buNone/>
              <a:defRPr sz="24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Подзаголовок</a:t>
            </a:r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/>
          <a:srcRect l="64967"/>
          <a:stretch>
            <a:fillRect/>
          </a:stretch>
        </p:blipFill>
        <p:spPr>
          <a:xfrm>
            <a:off x="10887075" y="5878553"/>
            <a:ext cx="862013" cy="524577"/>
          </a:xfrm>
          <a:prstGeom prst="rect">
            <a:avLst/>
          </a:prstGeom>
        </p:spPr>
      </p:pic>
      <p:pic>
        <p:nvPicPr>
          <p:cNvPr id="1026" name="Picture 2" descr="C:\Users\CBR_GordeevKA\Documents\Исследования 2025\ЖЕЛДОРТРАНС\Желдортранс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78120" y="5865599"/>
            <a:ext cx="1354371" cy="5420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8D96BF-D72A-49BD-BF8F-31FCD0206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1618F8-F805-419E-A28C-5941F95AB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308674B-D93C-4B1F-8D38-89A436BD8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9FC7BA9-CE3D-455C-8B12-C2E2CD57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6A26784-7F30-40D4-B4D9-2CFC2A8F2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1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21CE43-12D0-453B-B414-3A3A2E9E2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1EBDCC5-56E2-4723-B4F6-38B087D76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0282E58-63CC-4AE5-9139-436459B79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9614ED4-03DA-4BE6-B549-125CD51CE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C73E67-090D-49ED-BEF3-4E4F2CE5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59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1BF665-6626-44D2-8B02-7BCF9233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4DB3C9E-1036-4BCC-B45C-86FFD3D647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09115EF-868C-4EA0-B727-CF9D875A2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5699099-949C-4742-94BA-39EE61748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C16CB7A-567B-424A-B9D6-31232BF2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DEBCD02-088F-4CE8-B50C-190189C96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46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45A65E7-4803-403D-A470-98F1DF9B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7CF9F9F-AC6B-4C2B-95D6-3BEA1F8F2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BC618ED-5436-4D16-A39D-5C64FA5D7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6CAB23D-0998-4C28-9E60-0D24E147F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7955BFF-6FA0-4316-A794-53E2636998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4CDFCA01-8062-498D-83AB-B04F10995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B12B847B-C7BD-4983-8BF0-BA960CF8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0031195-2FE7-4795-BBFE-510135060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67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69FFADF-2DD4-463F-9DCD-43D3C3F5B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4E632A6-3D13-4ECC-96F3-317D92BD1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9F54E92C-9FA6-4F63-BCC0-427762BD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225FD81-D5F5-481C-94D2-6980E92D7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38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2FF91242-EFD6-45EE-8813-F62345B3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29FD8EF-9386-4BEF-8D4B-D58A0A2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63B8FE1-7ED7-499D-B357-0B753357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/>
          <a:srcRect l="64967"/>
          <a:stretch>
            <a:fillRect/>
          </a:stretch>
        </p:blipFill>
        <p:spPr>
          <a:xfrm>
            <a:off x="11016728" y="330738"/>
            <a:ext cx="862013" cy="524577"/>
          </a:xfrm>
          <a:prstGeom prst="rect">
            <a:avLst/>
          </a:prstGeom>
        </p:spPr>
      </p:pic>
      <p:pic>
        <p:nvPicPr>
          <p:cNvPr id="6" name="Picture 2" descr="C:\Users\CBR_GordeevKA\Documents\Исследования 2025\ЖЕЛДОРТРАНС\Желдортранс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10131" y="331431"/>
            <a:ext cx="1296537" cy="5188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385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58F65B-A99B-426D-8269-8745656D7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1E9A00-56A6-41C4-A58E-63E83661F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0101720-4CB2-426C-952A-42AD55678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1BC1419-292B-460A-95E3-E444C0302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AE49618-B295-495F-A101-ECD0DB537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83637EF-CE69-44DA-A53D-0DCBBECAE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66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20AC18-CEF4-476D-91D0-018078AC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0E039344-CD09-4E68-8803-92DC832DF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A4A9880-1EE2-4E35-83C9-EC6865B82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9DF86A9-938A-4185-A6C3-3CF18A5CA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330C865-B92E-4C2A-9586-3847FF1A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4BED760-F5DC-4F35-A203-C6C108FEA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35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B1C19F-4339-49E2-AE7F-E3FE7372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467FDE5-A238-49FD-828A-CAC1BE96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FBEFE39-B18E-49C3-B151-F3B5506C3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3DD4E-7729-433B-9BA2-4C88E9334B84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91A7E9C-198F-481E-8509-1ED53B304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BBB39B1-45C9-456B-A7B5-0B1655332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C9999-8F12-470A-8500-B84E37078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30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/>
          <p:nvPr/>
        </p:nvSpPr>
        <p:spPr>
          <a:xfrm>
            <a:off x="465962" y="6151173"/>
            <a:ext cx="519882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400" b="0" strike="noStrike" spc="-1" dirty="0" smtClean="0">
                <a:solidFill>
                  <a:schemeClr val="accent1"/>
                </a:solidFill>
                <a:latin typeface="Verdana" panose="020B0604030504040204"/>
                <a:ea typeface="Verdana" panose="020B0604030504040204"/>
              </a:rPr>
              <a:t>Февраль </a:t>
            </a:r>
            <a:r>
              <a:rPr lang="ru-RU" sz="1400" b="0" strike="noStrike" spc="-1" dirty="0">
                <a:solidFill>
                  <a:schemeClr val="accent1"/>
                </a:solidFill>
                <a:latin typeface="Verdana" panose="020B0604030504040204"/>
                <a:ea typeface="Verdana" panose="020B0604030504040204"/>
              </a:rPr>
              <a:t>2026</a:t>
            </a:r>
            <a:endParaRPr lang="ru-RU" sz="1400" b="0" strike="noStrike" spc="-1" dirty="0">
              <a:solidFill>
                <a:schemeClr val="accent1"/>
              </a:solidFill>
              <a:latin typeface="XO Oriel" panose="020B0604030202020204"/>
            </a:endParaRPr>
          </a:p>
        </p:txBody>
      </p:sp>
      <p:sp>
        <p:nvSpPr>
          <p:cNvPr id="5" name="TextBox 6"/>
          <p:cNvSpPr/>
          <p:nvPr/>
        </p:nvSpPr>
        <p:spPr>
          <a:xfrm>
            <a:off x="465962" y="2123920"/>
            <a:ext cx="7302243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ru-RU" altLang="ru-RU" spc="-1" dirty="0" smtClean="0">
                <a:solidFill>
                  <a:schemeClr val="bg1"/>
                </a:solidFill>
                <a:latin typeface="Arial Black" panose="020B0A04020102020204" pitchFamily="34" charset="0"/>
                <a:ea typeface="Verdana" panose="020B0604030504040204"/>
              </a:rPr>
              <a:t>Результаты </a:t>
            </a:r>
            <a:r>
              <a:rPr lang="ru-RU" altLang="ru-RU" spc="-1" dirty="0">
                <a:solidFill>
                  <a:schemeClr val="bg1"/>
                </a:solidFill>
                <a:latin typeface="Arial Black" panose="020B0A04020102020204" pitchFamily="34" charset="0"/>
                <a:ea typeface="Verdana" panose="020B0604030504040204"/>
              </a:rPr>
              <a:t>опроса </a:t>
            </a:r>
            <a:r>
              <a:rPr lang="ru-RU" altLang="ru-RU" spc="-1" dirty="0" smtClean="0">
                <a:solidFill>
                  <a:schemeClr val="bg1"/>
                </a:solidFill>
                <a:latin typeface="Arial Black" panose="020B0A04020102020204" pitchFamily="34" charset="0"/>
                <a:ea typeface="Verdana" panose="020B0604030504040204"/>
              </a:rPr>
              <a:t>членских организаций Объединения «Желдортранс» </a:t>
            </a:r>
            <a:r>
              <a:rPr lang="ru-RU" altLang="ru-RU" spc="-1" dirty="0">
                <a:solidFill>
                  <a:schemeClr val="bg1"/>
                </a:solidFill>
                <a:latin typeface="Arial Black" panose="020B0A04020102020204" pitchFamily="34" charset="0"/>
                <a:ea typeface="Verdana" panose="020B0604030504040204"/>
              </a:rPr>
              <a:t>в рамках </a:t>
            </a:r>
            <a:r>
              <a:rPr lang="ru-RU" altLang="ru-RU" spc="-1" dirty="0" smtClean="0">
                <a:solidFill>
                  <a:schemeClr val="bg1"/>
                </a:solidFill>
                <a:latin typeface="Arial Black" panose="020B0A04020102020204" pitchFamily="34" charset="0"/>
                <a:ea typeface="Verdana" panose="020B0604030504040204"/>
              </a:rPr>
              <a:t>обзора сектора </a:t>
            </a:r>
            <a:r>
              <a:rPr lang="ru-RU" altLang="ru-RU" spc="-1" dirty="0">
                <a:solidFill>
                  <a:schemeClr val="bg1"/>
                </a:solidFill>
                <a:latin typeface="Arial Black" panose="020B0A04020102020204" pitchFamily="34" charset="0"/>
                <a:ea typeface="Verdana" panose="020B0604030504040204"/>
              </a:rPr>
              <a:t>рынка труда «Железнодорожный транспорт»</a:t>
            </a:r>
          </a:p>
          <a:p>
            <a:pPr algn="just"/>
            <a:endParaRPr lang="ru-RU" b="0" strike="noStrike" spc="-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318171" y="217714"/>
            <a:ext cx="2645229" cy="6313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4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61F54A44-F5A4-4CB2-9611-68805E0ED76D}"/>
              </a:ext>
            </a:extLst>
          </p:cNvPr>
          <p:cNvSpPr/>
          <p:nvPr/>
        </p:nvSpPr>
        <p:spPr>
          <a:xfrm>
            <a:off x="5840553" y="2725110"/>
            <a:ext cx="5692588" cy="64633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FEA0010-D54C-458B-81D4-92D6BF9AF92A}"/>
              </a:ext>
            </a:extLst>
          </p:cNvPr>
          <p:cNvSpPr/>
          <p:nvPr/>
        </p:nvSpPr>
        <p:spPr>
          <a:xfrm>
            <a:off x="5843866" y="1258710"/>
            <a:ext cx="5692588" cy="1238994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TextBox 19"/>
          <p:cNvSpPr/>
          <p:nvPr/>
        </p:nvSpPr>
        <p:spPr>
          <a:xfrm>
            <a:off x="694800" y="531180"/>
            <a:ext cx="33555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FFFFFF"/>
                </a:solidFill>
                <a:latin typeface="Verdana" panose="020B0604030504040204"/>
                <a:ea typeface="Verdana" panose="020B0604030504040204"/>
              </a:rPr>
              <a:t>ПАРАМЕТРЫ ОПРОСА</a:t>
            </a:r>
            <a:endParaRPr lang="ru-RU" sz="1800" b="0" strike="noStrike" spc="-1" dirty="0">
              <a:solidFill>
                <a:srgbClr val="000000"/>
              </a:solidFill>
              <a:latin typeface="XO Oriel" panose="020B060403020202020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D03164D-2EBD-4F82-A2B7-7A1DA117C755}"/>
              </a:ext>
            </a:extLst>
          </p:cNvPr>
          <p:cNvSpPr txBox="1"/>
          <p:nvPr/>
        </p:nvSpPr>
        <p:spPr>
          <a:xfrm>
            <a:off x="614395" y="504586"/>
            <a:ext cx="8652435" cy="6832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</a:rPr>
              <a:t>РЕЗЮМЕ ОПРОСА ПРЕДПРИЯТИЙ ТРАНСПОРТНОЙ ОТРАСЛИ </a:t>
            </a:r>
            <a:endParaRPr lang="ru-RU" sz="2400" b="1" dirty="0">
              <a:solidFill>
                <a:schemeClr val="accent1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43950" y="1302192"/>
            <a:ext cx="39676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Verdana" pitchFamily="34" charset="0"/>
                <a:ea typeface="Verdana" pitchFamily="34" charset="0"/>
              </a:rPr>
              <a:t>Членская организация Объединения «Желдортранс» приняла участие</a:t>
            </a:r>
          </a:p>
          <a:p>
            <a:r>
              <a:rPr lang="ru-RU" sz="1200" dirty="0" smtClean="0">
                <a:latin typeface="Verdana" pitchFamily="34" charset="0"/>
                <a:ea typeface="Verdana" pitchFamily="34" charset="0"/>
              </a:rPr>
              <a:t>в онлайн-опросе.</a:t>
            </a:r>
          </a:p>
          <a:p>
            <a:r>
              <a:rPr lang="ru-RU" sz="900" dirty="0" smtClean="0">
                <a:latin typeface="Verdana" pitchFamily="34" charset="0"/>
                <a:ea typeface="Verdana" pitchFamily="34" charset="0"/>
              </a:rPr>
              <a:t>Проведен </a:t>
            </a:r>
            <a:r>
              <a:rPr lang="ru-RU" sz="900" dirty="0">
                <a:latin typeface="Verdana" pitchFamily="34" charset="0"/>
                <a:ea typeface="Verdana" pitchFamily="34" charset="0"/>
              </a:rPr>
              <a:t>в </a:t>
            </a:r>
            <a:r>
              <a:rPr lang="ru-RU" sz="900" dirty="0" smtClean="0">
                <a:latin typeface="Verdana" pitchFamily="34" charset="0"/>
                <a:ea typeface="Verdana" pitchFamily="34" charset="0"/>
              </a:rPr>
              <a:t>декабре 2025 – январе 2026 г. </a:t>
            </a:r>
            <a:r>
              <a:rPr lang="ru-RU" sz="900" dirty="0">
                <a:latin typeface="Verdana" pitchFamily="34" charset="0"/>
                <a:ea typeface="Verdana" pitchFamily="34" charset="0"/>
              </a:rPr>
              <a:t>на </a:t>
            </a:r>
            <a:r>
              <a:rPr lang="ru-RU" sz="900" dirty="0" smtClean="0">
                <a:latin typeface="Verdana" pitchFamily="34" charset="0"/>
                <a:ea typeface="Verdana" pitchFamily="34" charset="0"/>
              </a:rPr>
              <a:t>платформе «</a:t>
            </a:r>
            <a:r>
              <a:rPr lang="ru-RU" sz="900" dirty="0" err="1" smtClean="0">
                <a:latin typeface="Verdana" pitchFamily="34" charset="0"/>
                <a:ea typeface="Verdana" pitchFamily="34" charset="0"/>
              </a:rPr>
              <a:t>Анкетолог</a:t>
            </a:r>
            <a:r>
              <a:rPr lang="ru-RU" sz="900" dirty="0" smtClean="0">
                <a:latin typeface="Verdana" pitchFamily="34" charset="0"/>
                <a:ea typeface="Verdana" pitchFamily="34" charset="0"/>
              </a:rPr>
              <a:t>»  </a:t>
            </a:r>
            <a:endParaRPr lang="ru-RU" sz="9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FABEE93-F350-4287-BFA4-91ACAB876FDB}"/>
              </a:ext>
            </a:extLst>
          </p:cNvPr>
          <p:cNvSpPr txBox="1"/>
          <p:nvPr/>
        </p:nvSpPr>
        <p:spPr>
          <a:xfrm>
            <a:off x="570369" y="1187850"/>
            <a:ext cx="1697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40</a:t>
            </a:r>
            <a:endParaRPr lang="ru-RU" sz="6000" b="1" dirty="0">
              <a:solidFill>
                <a:srgbClr val="0070C0"/>
              </a:solidFill>
              <a:latin typeface="Verdana" pitchFamily="34" charset="0"/>
              <a:ea typeface="Verdana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="" xmlns:a16="http://schemas.microsoft.com/office/drawing/2014/main" id="{5C6F7F52-A1F8-4087-A5A4-ECF7198B45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500673"/>
              </p:ext>
            </p:extLst>
          </p:nvPr>
        </p:nvGraphicFramePr>
        <p:xfrm>
          <a:off x="664511" y="2165727"/>
          <a:ext cx="4580585" cy="429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662">
                  <a:extLst>
                    <a:ext uri="{9D8B030D-6E8A-4147-A177-3AD203B41FA5}">
                      <a16:colId xmlns="" xmlns:a16="http://schemas.microsoft.com/office/drawing/2014/main" val="3374573238"/>
                    </a:ext>
                  </a:extLst>
                </a:gridCol>
                <a:gridCol w="1230923">
                  <a:extLst>
                    <a:ext uri="{9D8B030D-6E8A-4147-A177-3AD203B41FA5}">
                      <a16:colId xmlns="" xmlns:a16="http://schemas.microsoft.com/office/drawing/2014/main" val="4004019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Основная область деятельности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Кол-во предприятий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33001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Автомобилестроение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9131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Административно-управленческая и офисная деятельность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86919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Архитектура, проектирование, геодезия, топография и дизайн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7653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Обеспечение безопасности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9539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Образование и наука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3983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Производство машин и оборудования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536664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Сервис, оказание услуг населению (торговля, техническое обслуживание, ремонт, предоставление персональных услуг, услуги гостеприимства, общественное питание и пр.)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5484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Строительство и жилищно-коммунальное хозяйство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42391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Транспорт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29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451063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AFE36E3-4B28-4638-9450-E5A8A018E25C}"/>
              </a:ext>
            </a:extLst>
          </p:cNvPr>
          <p:cNvSpPr txBox="1"/>
          <p:nvPr/>
        </p:nvSpPr>
        <p:spPr>
          <a:xfrm>
            <a:off x="6068734" y="1647341"/>
            <a:ext cx="22135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27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организаций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49DC011-7FD6-4F7E-B5A1-D48465DA8A1D}"/>
              </a:ext>
            </a:extLst>
          </p:cNvPr>
          <p:cNvSpPr txBox="1"/>
          <p:nvPr/>
        </p:nvSpPr>
        <p:spPr>
          <a:xfrm>
            <a:off x="5987301" y="1160603"/>
            <a:ext cx="255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67,5</a:t>
            </a: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%</a:t>
            </a:r>
            <a:endParaRPr lang="ru-RU" sz="2000" b="1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82F860E-4BDF-400F-BEA1-08A299795E57}"/>
              </a:ext>
            </a:extLst>
          </p:cNvPr>
          <p:cNvSpPr txBox="1"/>
          <p:nvPr/>
        </p:nvSpPr>
        <p:spPr>
          <a:xfrm>
            <a:off x="7466478" y="1274030"/>
            <a:ext cx="3663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Испытывают </a:t>
            </a:r>
            <a:r>
              <a:rPr lang="ru-RU" sz="1200" b="1" dirty="0">
                <a:latin typeface="Verdana" pitchFamily="34" charset="0"/>
                <a:ea typeface="Verdana" pitchFamily="34" charset="0"/>
              </a:rPr>
              <a:t>нехватку кадров на предприятии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E096086-30F1-4A94-A6AB-140A97961D2B}"/>
              </a:ext>
            </a:extLst>
          </p:cNvPr>
          <p:cNvSpPr txBox="1"/>
          <p:nvPr/>
        </p:nvSpPr>
        <p:spPr>
          <a:xfrm>
            <a:off x="5987301" y="1974485"/>
            <a:ext cx="255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D96666"/>
                </a:solidFill>
                <a:latin typeface="Verdana" pitchFamily="34" charset="0"/>
                <a:ea typeface="Verdana" pitchFamily="34" charset="0"/>
              </a:rPr>
              <a:t>3,1</a:t>
            </a:r>
            <a:r>
              <a:rPr lang="ru-RU" sz="1000" b="1" dirty="0">
                <a:solidFill>
                  <a:srgbClr val="D96666"/>
                </a:solidFill>
                <a:latin typeface="Verdana" pitchFamily="34" charset="0"/>
                <a:ea typeface="Verdana" pitchFamily="34" charset="0"/>
              </a:rPr>
              <a:t>балла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89286956-C726-4FA6-BAEC-61D5C6ED31B3}"/>
              </a:ext>
            </a:extLst>
          </p:cNvPr>
          <p:cNvSpPr txBox="1"/>
          <p:nvPr/>
        </p:nvSpPr>
        <p:spPr>
          <a:xfrm>
            <a:off x="7466477" y="2036039"/>
            <a:ext cx="3663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Средняя оценка нехватки кадров </a:t>
            </a:r>
            <a:br>
              <a:rPr lang="ru-RU" sz="1200" dirty="0">
                <a:latin typeface="Verdana" pitchFamily="34" charset="0"/>
                <a:ea typeface="Verdana" pitchFamily="34" charset="0"/>
              </a:rPr>
            </a:br>
            <a:r>
              <a:rPr lang="ru-RU" sz="1200" dirty="0">
                <a:latin typeface="Verdana" pitchFamily="34" charset="0"/>
                <a:ea typeface="Verdana" pitchFamily="34" charset="0"/>
              </a:rPr>
              <a:t>(1 – низкий уровень, 5 – высокий) </a:t>
            </a:r>
          </a:p>
        </p:txBody>
      </p:sp>
      <p:cxnSp>
        <p:nvCxnSpPr>
          <p:cNvPr id="15" name="Соединитель: изогнутый 14">
            <a:extLst>
              <a:ext uri="{FF2B5EF4-FFF2-40B4-BE49-F238E27FC236}">
                <a16:creationId xmlns="" xmlns:a16="http://schemas.microsoft.com/office/drawing/2014/main" id="{B96B9951-894D-4F4D-9D1D-CF751CB071F6}"/>
              </a:ext>
            </a:extLst>
          </p:cNvPr>
          <p:cNvCxnSpPr>
            <a:cxnSpLocks/>
          </p:cNvCxnSpPr>
          <p:nvPr/>
        </p:nvCxnSpPr>
        <p:spPr>
          <a:xfrm>
            <a:off x="10411871" y="1452992"/>
            <a:ext cx="834404" cy="813880"/>
          </a:xfrm>
          <a:prstGeom prst="curvedConnector3">
            <a:avLst>
              <a:gd name="adj1" fmla="val 127397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270EB577-339C-47EF-9307-1D4298341B9B}"/>
              </a:ext>
            </a:extLst>
          </p:cNvPr>
          <p:cNvSpPr txBox="1"/>
          <p:nvPr/>
        </p:nvSpPr>
        <p:spPr>
          <a:xfrm>
            <a:off x="5980676" y="2691161"/>
            <a:ext cx="255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</a:rPr>
              <a:t>2,4</a:t>
            </a:r>
            <a:r>
              <a:rPr lang="ru-RU" sz="1000" b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</a:rPr>
              <a:t>балла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E1E6DE2A-0336-4297-80A6-9AEEF49F5F84}"/>
              </a:ext>
            </a:extLst>
          </p:cNvPr>
          <p:cNvSpPr txBox="1"/>
          <p:nvPr/>
        </p:nvSpPr>
        <p:spPr>
          <a:xfrm>
            <a:off x="7463164" y="2700061"/>
            <a:ext cx="4069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Средняя оценка </a:t>
            </a:r>
            <a:r>
              <a:rPr lang="ru-RU" sz="1200" b="1" dirty="0">
                <a:latin typeface="Verdana" pitchFamily="34" charset="0"/>
                <a:ea typeface="Verdana" pitchFamily="34" charset="0"/>
              </a:rPr>
              <a:t>необходимости разработки новых профессиональных стандартов 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/>
            </a:r>
            <a:br>
              <a:rPr lang="ru-RU" sz="1200" dirty="0">
                <a:latin typeface="Verdana" pitchFamily="34" charset="0"/>
                <a:ea typeface="Verdana" pitchFamily="34" charset="0"/>
              </a:rPr>
            </a:br>
            <a:r>
              <a:rPr lang="ru-RU" sz="1200" dirty="0">
                <a:latin typeface="Verdana" pitchFamily="34" charset="0"/>
                <a:ea typeface="Verdana" pitchFamily="34" charset="0"/>
              </a:rPr>
              <a:t>(1 – низкий уровень, 5 – высокий) 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175D57F5-D3C2-4DFA-8689-ECA7A2B45AD9}"/>
              </a:ext>
            </a:extLst>
          </p:cNvPr>
          <p:cNvSpPr/>
          <p:nvPr/>
        </p:nvSpPr>
        <p:spPr>
          <a:xfrm>
            <a:off x="5843866" y="3572624"/>
            <a:ext cx="5692588" cy="1944073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6F6F8100-9964-4BF5-A442-325098608154}"/>
              </a:ext>
            </a:extLst>
          </p:cNvPr>
          <p:cNvSpPr txBox="1"/>
          <p:nvPr/>
        </p:nvSpPr>
        <p:spPr>
          <a:xfrm>
            <a:off x="6068734" y="3973806"/>
            <a:ext cx="22135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28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организаций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5476112E-9D52-4CAE-9201-AAB89AEBB718}"/>
              </a:ext>
            </a:extLst>
          </p:cNvPr>
          <p:cNvSpPr txBox="1"/>
          <p:nvPr/>
        </p:nvSpPr>
        <p:spPr>
          <a:xfrm>
            <a:off x="5987301" y="3478032"/>
            <a:ext cx="255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</a:rPr>
              <a:t>70,0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</a:rPr>
              <a:t>%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16F72AB9-CB6B-4268-B974-DAE7899C8B58}"/>
              </a:ext>
            </a:extLst>
          </p:cNvPr>
          <p:cNvSpPr txBox="1"/>
          <p:nvPr/>
        </p:nvSpPr>
        <p:spPr>
          <a:xfrm>
            <a:off x="7466478" y="3600495"/>
            <a:ext cx="3663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Указывают на </a:t>
            </a:r>
            <a:r>
              <a:rPr lang="ru-RU" sz="1200" b="1" dirty="0">
                <a:latin typeface="Verdana" pitchFamily="34" charset="0"/>
                <a:ea typeface="Verdana" pitchFamily="34" charset="0"/>
              </a:rPr>
              <a:t>потребность в дополнительном профессиональном обучении работников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6B1E016-A6D0-4796-A898-113A6906CFDB}"/>
              </a:ext>
            </a:extLst>
          </p:cNvPr>
          <p:cNvSpPr txBox="1"/>
          <p:nvPr/>
        </p:nvSpPr>
        <p:spPr>
          <a:xfrm>
            <a:off x="5983988" y="4254815"/>
            <a:ext cx="255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78,0</a:t>
            </a:r>
            <a:r>
              <a:rPr lang="ru-RU" sz="20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77ECA557-D7CB-4626-B9A7-A016553E754A}"/>
              </a:ext>
            </a:extLst>
          </p:cNvPr>
          <p:cNvSpPr txBox="1"/>
          <p:nvPr/>
        </p:nvSpPr>
        <p:spPr>
          <a:xfrm>
            <a:off x="7463164" y="4344110"/>
            <a:ext cx="3779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Наиболее популярный запрос на обучение – повышение квалификации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F5CEDE29-EF71-421F-B05D-B647D45AEFA2}"/>
              </a:ext>
            </a:extLst>
          </p:cNvPr>
          <p:cNvSpPr txBox="1"/>
          <p:nvPr/>
        </p:nvSpPr>
        <p:spPr>
          <a:xfrm>
            <a:off x="5983987" y="4919190"/>
            <a:ext cx="255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73,2</a:t>
            </a:r>
            <a:r>
              <a:rPr lang="ru-RU" sz="20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F20B2AE-5004-467F-99E2-FAD169BCA626}"/>
              </a:ext>
            </a:extLst>
          </p:cNvPr>
          <p:cNvSpPr txBox="1"/>
          <p:nvPr/>
        </p:nvSpPr>
        <p:spPr>
          <a:xfrm>
            <a:off x="7463164" y="4901144"/>
            <a:ext cx="3779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Обучение на рабочем месте (наставничество) — занимает второе место по потребности в доп. образовании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213C01BC-35D3-41BD-BC58-9DF4CE9425F6}"/>
              </a:ext>
            </a:extLst>
          </p:cNvPr>
          <p:cNvSpPr/>
          <p:nvPr/>
        </p:nvSpPr>
        <p:spPr>
          <a:xfrm>
            <a:off x="5847322" y="5782556"/>
            <a:ext cx="5692588" cy="64633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92307F8-2E61-4A5E-8451-82B92AE4DD26}"/>
              </a:ext>
            </a:extLst>
          </p:cNvPr>
          <p:cNvSpPr txBox="1"/>
          <p:nvPr/>
        </p:nvSpPr>
        <p:spPr>
          <a:xfrm>
            <a:off x="5987445" y="5748607"/>
            <a:ext cx="2554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</a:rPr>
              <a:t>70,0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</a:rPr>
              <a:t>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BE79C444-03B4-47BD-BA15-DB4E51C9DE18}"/>
              </a:ext>
            </a:extLst>
          </p:cNvPr>
          <p:cNvSpPr txBox="1"/>
          <p:nvPr/>
        </p:nvSpPr>
        <p:spPr>
          <a:xfrm>
            <a:off x="7469933" y="5871395"/>
            <a:ext cx="4069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Не нуждаются во внедрении новых профессий на предприятия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F5F44A9C-E492-4486-93A6-AEBC85C5B696}"/>
              </a:ext>
            </a:extLst>
          </p:cNvPr>
          <p:cNvSpPr txBox="1"/>
          <p:nvPr/>
        </p:nvSpPr>
        <p:spPr>
          <a:xfrm>
            <a:off x="6068734" y="6216615"/>
            <a:ext cx="22135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28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организаций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cxnSp>
        <p:nvCxnSpPr>
          <p:cNvPr id="39" name="Соединитель: изогнутый 38">
            <a:extLst>
              <a:ext uri="{FF2B5EF4-FFF2-40B4-BE49-F238E27FC236}">
                <a16:creationId xmlns="" xmlns:a16="http://schemas.microsoft.com/office/drawing/2014/main" id="{6E201C8A-551E-402F-A9D4-01CC4CDA4968}"/>
              </a:ext>
            </a:extLst>
          </p:cNvPr>
          <p:cNvCxnSpPr>
            <a:cxnSpLocks/>
          </p:cNvCxnSpPr>
          <p:nvPr/>
        </p:nvCxnSpPr>
        <p:spPr>
          <a:xfrm>
            <a:off x="10295326" y="4121761"/>
            <a:ext cx="834404" cy="813880"/>
          </a:xfrm>
          <a:prstGeom prst="curvedConnector3">
            <a:avLst>
              <a:gd name="adj1" fmla="val 127397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: скругленные углы 25">
            <a:extLst>
              <a:ext uri="{FF2B5EF4-FFF2-40B4-BE49-F238E27FC236}">
                <a16:creationId xmlns="" xmlns:a16="http://schemas.microsoft.com/office/drawing/2014/main" id="{6C578DC0-6C2A-4248-8E50-07A732582276}"/>
              </a:ext>
            </a:extLst>
          </p:cNvPr>
          <p:cNvSpPr/>
          <p:nvPr/>
        </p:nvSpPr>
        <p:spPr>
          <a:xfrm>
            <a:off x="5776547" y="1556695"/>
            <a:ext cx="6295292" cy="2988928"/>
          </a:xfrm>
          <a:prstGeom prst="roundRect">
            <a:avLst/>
          </a:prstGeom>
          <a:solidFill>
            <a:srgbClr val="C00000">
              <a:alpha val="2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6" name="Таблица 36">
            <a:extLst>
              <a:ext uri="{FF2B5EF4-FFF2-40B4-BE49-F238E27FC236}">
                <a16:creationId xmlns="" xmlns:a16="http://schemas.microsoft.com/office/drawing/2014/main" id="{81A07597-3530-4B5C-AC79-99D24CDAC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094576"/>
              </p:ext>
            </p:extLst>
          </p:nvPr>
        </p:nvGraphicFramePr>
        <p:xfrm>
          <a:off x="6017803" y="2468572"/>
          <a:ext cx="5483868" cy="1648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3566">
                  <a:extLst>
                    <a:ext uri="{9D8B030D-6E8A-4147-A177-3AD203B41FA5}">
                      <a16:colId xmlns="" xmlns:a16="http://schemas.microsoft.com/office/drawing/2014/main" val="658760419"/>
                    </a:ext>
                  </a:extLst>
                </a:gridCol>
                <a:gridCol w="720302">
                  <a:extLst>
                    <a:ext uri="{9D8B030D-6E8A-4147-A177-3AD203B41FA5}">
                      <a16:colId xmlns="" xmlns:a16="http://schemas.microsoft.com/office/drawing/2014/main" val="2963921480"/>
                    </a:ext>
                  </a:extLst>
                </a:gridCol>
              </a:tblGrid>
              <a:tr h="3297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87767938"/>
                  </a:ext>
                </a:extLst>
              </a:tr>
              <a:tr h="3297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7880472"/>
                  </a:ext>
                </a:extLst>
              </a:tr>
              <a:tr h="3297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2787557"/>
                  </a:ext>
                </a:extLst>
              </a:tr>
              <a:tr h="3297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75531660"/>
                  </a:ext>
                </a:extLst>
              </a:tr>
              <a:tr h="3297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81949855"/>
                  </a:ext>
                </a:extLst>
              </a:tr>
            </a:tbl>
          </a:graphicData>
        </a:graphic>
      </p:graphicFrame>
      <p:graphicFrame>
        <p:nvGraphicFramePr>
          <p:cNvPr id="32" name="Диаграмма 31">
            <a:extLst>
              <a:ext uri="{FF2B5EF4-FFF2-40B4-BE49-F238E27FC236}">
                <a16:creationId xmlns="" xmlns:a16="http://schemas.microsoft.com/office/drawing/2014/main" id="{1FF3FC2D-1B62-401F-8EF7-5ECD5D72D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1362897"/>
              </p:ext>
            </p:extLst>
          </p:nvPr>
        </p:nvGraphicFramePr>
        <p:xfrm>
          <a:off x="6017803" y="2352780"/>
          <a:ext cx="4719914" cy="190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14395" y="504586"/>
            <a:ext cx="8999226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ru-RU" sz="2400" b="1" dirty="0">
                <a:latin typeface="Verdana" pitchFamily="34" charset="0"/>
                <a:ea typeface="Verdana" pitchFamily="34" charset="0"/>
              </a:rPr>
              <a:t>ПРОБЛЕМА НЕХВАТКИ КАДРОВ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4395" y="1030640"/>
            <a:ext cx="111240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Большинство 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организаций 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испытывают нехватку кадров для выполнения основных работ. 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Организации 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чаще нуждаются в рабочих и служащих: технические и инженерные специальности, билетные кассиры, проводники. </a:t>
            </a:r>
          </a:p>
        </p:txBody>
      </p:sp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26CECB33-BC74-4C4C-B20E-4B745219FC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7042390"/>
              </p:ext>
            </p:extLst>
          </p:nvPr>
        </p:nvGraphicFramePr>
        <p:xfrm>
          <a:off x="20435" y="2290772"/>
          <a:ext cx="5074496" cy="255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8F41D137-D101-4040-8A16-9C67513606DD}"/>
              </a:ext>
            </a:extLst>
          </p:cNvPr>
          <p:cNvSpPr/>
          <p:nvPr/>
        </p:nvSpPr>
        <p:spPr>
          <a:xfrm>
            <a:off x="614395" y="1707206"/>
            <a:ext cx="415982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itchFamily="34" charset="0"/>
                <a:ea typeface="Verdana" pitchFamily="34" charset="0"/>
              </a:rPr>
              <a:t>Ваша организация сталкивается или не сталкивается с нехваткой кадров для выполнения основных производственных процессов в настоящее время и на ближайшую перспективу?, %</a:t>
            </a:r>
          </a:p>
          <a:p>
            <a:endParaRPr lang="ru-RU" sz="12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793AE942-22E1-4895-B74D-C6660A960366}"/>
              </a:ext>
            </a:extLst>
          </p:cNvPr>
          <p:cNvSpPr txBox="1"/>
          <p:nvPr/>
        </p:nvSpPr>
        <p:spPr>
          <a:xfrm>
            <a:off x="3327609" y="3820275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27 предприятий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6B69317F-ABBA-4442-9AF5-5080604CA7B0}"/>
              </a:ext>
            </a:extLst>
          </p:cNvPr>
          <p:cNvSpPr txBox="1"/>
          <p:nvPr/>
        </p:nvSpPr>
        <p:spPr>
          <a:xfrm>
            <a:off x="409973" y="3059739"/>
            <a:ext cx="1358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>
                <a:latin typeface="Verdana" pitchFamily="34" charset="0"/>
                <a:ea typeface="Verdana" pitchFamily="34" charset="0"/>
              </a:rPr>
              <a:t>14 предприятий</a:t>
            </a:r>
          </a:p>
        </p:txBody>
      </p:sp>
      <p:cxnSp>
        <p:nvCxnSpPr>
          <p:cNvPr id="23" name="Соединитель: уступ 22">
            <a:extLst>
              <a:ext uri="{FF2B5EF4-FFF2-40B4-BE49-F238E27FC236}">
                <a16:creationId xmlns="" xmlns:a16="http://schemas.microsoft.com/office/drawing/2014/main" id="{C8F6039B-FE28-423D-B8D8-FFBCB9545B9F}"/>
              </a:ext>
            </a:extLst>
          </p:cNvPr>
          <p:cNvCxnSpPr>
            <a:cxnSpLocks/>
          </p:cNvCxnSpPr>
          <p:nvPr/>
        </p:nvCxnSpPr>
        <p:spPr>
          <a:xfrm flipV="1">
            <a:off x="3517716" y="2069587"/>
            <a:ext cx="2171175" cy="981572"/>
          </a:xfrm>
          <a:prstGeom prst="bentConnector3">
            <a:avLst>
              <a:gd name="adj1" fmla="val 60124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1EAC88A6-A6DC-47BF-A759-F25FF8B3FE1D}"/>
              </a:ext>
            </a:extLst>
          </p:cNvPr>
          <p:cNvSpPr/>
          <p:nvPr/>
        </p:nvSpPr>
        <p:spPr>
          <a:xfrm>
            <a:off x="6095999" y="1709826"/>
            <a:ext cx="5914293" cy="605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itchFamily="34" charset="0"/>
                <a:ea typeface="Verdana" pitchFamily="34" charset="0"/>
              </a:rPr>
              <a:t>Оцените нехватку кадров у Вашей организации на выполнение основных производственных процессов в настоящее время и на ближайшую перспективу, 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4F4796FC-5774-481C-A8AE-13330B81C17E}"/>
              </a:ext>
            </a:extLst>
          </p:cNvPr>
          <p:cNvSpPr txBox="1"/>
          <p:nvPr/>
        </p:nvSpPr>
        <p:spPr>
          <a:xfrm>
            <a:off x="8049218" y="4164440"/>
            <a:ext cx="1947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latin typeface="Verdana" pitchFamily="34" charset="0"/>
                <a:ea typeface="Verdana" pitchFamily="34" charset="0"/>
              </a:rPr>
              <a:t>3,1 – Средняя оценка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1EA736C3-C479-4B07-AA72-9958EB8C18FF}"/>
              </a:ext>
            </a:extLst>
          </p:cNvPr>
          <p:cNvSpPr txBox="1"/>
          <p:nvPr/>
        </p:nvSpPr>
        <p:spPr>
          <a:xfrm>
            <a:off x="10300552" y="2256720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организаций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40" name="Прямоугольник: скругленные углы 39">
            <a:extLst>
              <a:ext uri="{FF2B5EF4-FFF2-40B4-BE49-F238E27FC236}">
                <a16:creationId xmlns="" xmlns:a16="http://schemas.microsoft.com/office/drawing/2014/main" id="{14533CC6-2243-496D-89ED-8011B67817F7}"/>
              </a:ext>
            </a:extLst>
          </p:cNvPr>
          <p:cNvSpPr/>
          <p:nvPr/>
        </p:nvSpPr>
        <p:spPr>
          <a:xfrm>
            <a:off x="655948" y="4822173"/>
            <a:ext cx="11395896" cy="1932588"/>
          </a:xfrm>
          <a:prstGeom prst="roundRect">
            <a:avLst/>
          </a:prstGeom>
          <a:solidFill>
            <a:srgbClr val="C00000">
              <a:alpha val="2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1" name="Таблица 36">
            <a:extLst>
              <a:ext uri="{FF2B5EF4-FFF2-40B4-BE49-F238E27FC236}">
                <a16:creationId xmlns="" xmlns:a16="http://schemas.microsoft.com/office/drawing/2014/main" id="{B0202549-1B61-408C-9336-AF7E73CFF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025015"/>
              </p:ext>
            </p:extLst>
          </p:nvPr>
        </p:nvGraphicFramePr>
        <p:xfrm>
          <a:off x="870028" y="5125083"/>
          <a:ext cx="4906519" cy="1300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2051">
                  <a:extLst>
                    <a:ext uri="{9D8B030D-6E8A-4147-A177-3AD203B41FA5}">
                      <a16:colId xmlns="" xmlns:a16="http://schemas.microsoft.com/office/drawing/2014/main" val="658760419"/>
                    </a:ext>
                  </a:extLst>
                </a:gridCol>
                <a:gridCol w="644468">
                  <a:extLst>
                    <a:ext uri="{9D8B030D-6E8A-4147-A177-3AD203B41FA5}">
                      <a16:colId xmlns="" xmlns:a16="http://schemas.microsoft.com/office/drawing/2014/main" val="2963921480"/>
                    </a:ext>
                  </a:extLst>
                </a:gridCol>
              </a:tblGrid>
              <a:tr h="4335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87767938"/>
                  </a:ext>
                </a:extLst>
              </a:tr>
              <a:tr h="4335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7880472"/>
                  </a:ext>
                </a:extLst>
              </a:tr>
              <a:tr h="433513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9*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2787557"/>
                  </a:ext>
                </a:extLst>
              </a:tr>
            </a:tbl>
          </a:graphicData>
        </a:graphic>
      </p:graphicFrame>
      <p:graphicFrame>
        <p:nvGraphicFramePr>
          <p:cNvPr id="42" name="Диаграмма 41">
            <a:extLst>
              <a:ext uri="{FF2B5EF4-FFF2-40B4-BE49-F238E27FC236}">
                <a16:creationId xmlns="" xmlns:a16="http://schemas.microsoft.com/office/drawing/2014/main" id="{69567F94-F2A8-43BE-B87C-22049FF1FC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3962951"/>
              </p:ext>
            </p:extLst>
          </p:nvPr>
        </p:nvGraphicFramePr>
        <p:xfrm>
          <a:off x="775782" y="4970070"/>
          <a:ext cx="4719914" cy="1610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3A96D9DE-DC12-4392-89D9-85E18CE6DC54}"/>
              </a:ext>
            </a:extLst>
          </p:cNvPr>
          <p:cNvSpPr txBox="1"/>
          <p:nvPr/>
        </p:nvSpPr>
        <p:spPr>
          <a:xfrm>
            <a:off x="4312513" y="5048928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предприятий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3416D8C9-1352-499B-A097-32E409F3BEC6}"/>
              </a:ext>
            </a:extLst>
          </p:cNvPr>
          <p:cNvSpPr/>
          <p:nvPr/>
        </p:nvSpPr>
        <p:spPr>
          <a:xfrm>
            <a:off x="775782" y="4822173"/>
            <a:ext cx="5914293" cy="251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itchFamily="34" charset="0"/>
                <a:ea typeface="Verdana" pitchFamily="34" charset="0"/>
              </a:rPr>
              <a:t>Категории должностей, в которых наблюдается нехватка, %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72BBF36C-B838-4FA4-A023-6335BF8309E3}"/>
              </a:ext>
            </a:extLst>
          </p:cNvPr>
          <p:cNvSpPr txBox="1"/>
          <p:nvPr/>
        </p:nvSpPr>
        <p:spPr>
          <a:xfrm>
            <a:off x="838712" y="6457525"/>
            <a:ext cx="5515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*В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категории </a:t>
            </a:r>
            <a:r>
              <a:rPr lang="ru-RU" sz="1000" dirty="0">
                <a:latin typeface="Verdana" pitchFamily="34" charset="0"/>
                <a:ea typeface="Verdana" pitchFamily="34" charset="0"/>
              </a:rPr>
              <a:t>«Другое» в основном указывали «Служащих».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4D976978-8567-428E-BBBC-CD3A0CF5A856}"/>
              </a:ext>
            </a:extLst>
          </p:cNvPr>
          <p:cNvSpPr/>
          <p:nvPr/>
        </p:nvSpPr>
        <p:spPr>
          <a:xfrm>
            <a:off x="6294867" y="4826540"/>
            <a:ext cx="5914293" cy="495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Verdana" pitchFamily="34" charset="0"/>
                <a:ea typeface="Verdana" pitchFamily="34" charset="0"/>
              </a:rPr>
              <a:t>Профессии, которые не хватает на предприятии </a:t>
            </a:r>
            <a:br>
              <a:rPr lang="ru-RU" sz="1200" b="1" dirty="0">
                <a:latin typeface="Verdana" pitchFamily="34" charset="0"/>
                <a:ea typeface="Verdana" pitchFamily="34" charset="0"/>
              </a:rPr>
            </a:br>
            <a:r>
              <a:rPr lang="ru-RU" sz="1200" b="1" dirty="0">
                <a:latin typeface="Verdana" pitchFamily="34" charset="0"/>
                <a:ea typeface="Verdana" pitchFamily="34" charset="0"/>
              </a:rPr>
              <a:t>(открытый вопрос):</a:t>
            </a:r>
          </a:p>
        </p:txBody>
      </p:sp>
      <p:cxnSp>
        <p:nvCxnSpPr>
          <p:cNvPr id="57" name="Соединитель: уступ 56">
            <a:extLst>
              <a:ext uri="{FF2B5EF4-FFF2-40B4-BE49-F238E27FC236}">
                <a16:creationId xmlns="" xmlns:a16="http://schemas.microsoft.com/office/drawing/2014/main" id="{7FFC924D-6AEE-4DA3-AD82-253F24B95D24}"/>
              </a:ext>
            </a:extLst>
          </p:cNvPr>
          <p:cNvCxnSpPr>
            <a:cxnSpLocks/>
          </p:cNvCxnSpPr>
          <p:nvPr/>
        </p:nvCxnSpPr>
        <p:spPr>
          <a:xfrm>
            <a:off x="3517697" y="3382233"/>
            <a:ext cx="1319774" cy="1276126"/>
          </a:xfrm>
          <a:prstGeom prst="bentConnector3">
            <a:avLst>
              <a:gd name="adj1" fmla="val 99915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0" name="Прямоугольник 69">
            <a:extLst>
              <a:ext uri="{FF2B5EF4-FFF2-40B4-BE49-F238E27FC236}">
                <a16:creationId xmlns="" xmlns:a16="http://schemas.microsoft.com/office/drawing/2014/main" id="{DE048ED9-7417-48B1-9737-88E572338AA8}"/>
              </a:ext>
            </a:extLst>
          </p:cNvPr>
          <p:cNvSpPr/>
          <p:nvPr/>
        </p:nvSpPr>
        <p:spPr>
          <a:xfrm>
            <a:off x="6294867" y="5330337"/>
            <a:ext cx="5600964" cy="1345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Кассир билетный, кассир-контролер, проводник пассажирского вагона, мойщик-уборщик, монтер пути, электромеханик СЦБ, электрик, электромеханик, </a:t>
            </a:r>
            <a:r>
              <a:rPr lang="ru-RU" sz="120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сигналист, осмотрщик вагонов, осмотрщик-ремонтник вагонов, помощник машиниста локомотивов, охранни</a:t>
            </a:r>
            <a:r>
              <a:rPr lang="ru-RU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к, повар, грузчик, водитель, сварщик, токарь, станционный рабочий, технолог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434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: скругленные углы 27">
            <a:extLst>
              <a:ext uri="{FF2B5EF4-FFF2-40B4-BE49-F238E27FC236}">
                <a16:creationId xmlns="" xmlns:a16="http://schemas.microsoft.com/office/drawing/2014/main" id="{DBBDD18A-43A9-46C4-9E37-969A637FC207}"/>
              </a:ext>
            </a:extLst>
          </p:cNvPr>
          <p:cNvSpPr/>
          <p:nvPr/>
        </p:nvSpPr>
        <p:spPr>
          <a:xfrm>
            <a:off x="594933" y="1705389"/>
            <a:ext cx="5980037" cy="2344098"/>
          </a:xfrm>
          <a:prstGeom prst="roundRect">
            <a:avLst/>
          </a:prstGeom>
          <a:solidFill>
            <a:srgbClr val="0070C0">
              <a:alpha val="5098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2" name="Диаграмма 31">
            <a:extLst>
              <a:ext uri="{FF2B5EF4-FFF2-40B4-BE49-F238E27FC236}">
                <a16:creationId xmlns="" xmlns:a16="http://schemas.microsoft.com/office/drawing/2014/main" id="{1FF3FC2D-1B62-401F-8EF7-5ECD5D72D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9850125"/>
              </p:ext>
            </p:extLst>
          </p:nvPr>
        </p:nvGraphicFramePr>
        <p:xfrm>
          <a:off x="3035953" y="2305951"/>
          <a:ext cx="3441048" cy="17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6" name="Таблица 36">
            <a:extLst>
              <a:ext uri="{FF2B5EF4-FFF2-40B4-BE49-F238E27FC236}">
                <a16:creationId xmlns="" xmlns:a16="http://schemas.microsoft.com/office/drawing/2014/main" id="{81A07597-3530-4B5C-AC79-99D24CDAC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032082"/>
              </p:ext>
            </p:extLst>
          </p:nvPr>
        </p:nvGraphicFramePr>
        <p:xfrm>
          <a:off x="653594" y="2446599"/>
          <a:ext cx="5616578" cy="1479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215">
                  <a:extLst>
                    <a:ext uri="{9D8B030D-6E8A-4147-A177-3AD203B41FA5}">
                      <a16:colId xmlns="" xmlns:a16="http://schemas.microsoft.com/office/drawing/2014/main" val="658760419"/>
                    </a:ext>
                  </a:extLst>
                </a:gridCol>
                <a:gridCol w="2530447">
                  <a:extLst>
                    <a:ext uri="{9D8B030D-6E8A-4147-A177-3AD203B41FA5}">
                      <a16:colId xmlns="" xmlns:a16="http://schemas.microsoft.com/office/drawing/2014/main" val="2770573139"/>
                    </a:ext>
                  </a:extLst>
                </a:gridCol>
                <a:gridCol w="634916">
                  <a:extLst>
                    <a:ext uri="{9D8B030D-6E8A-4147-A177-3AD203B41FA5}">
                      <a16:colId xmlns="" xmlns:a16="http://schemas.microsoft.com/office/drawing/2014/main" val="2963921480"/>
                    </a:ext>
                  </a:extLst>
                </a:gridCol>
              </a:tblGrid>
              <a:tr h="347327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Будут применятся в случае появления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21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87767938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Таких технологий в настоящее время нет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7880472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Применяются в настоящее время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2787557"/>
                  </a:ext>
                </a:extLst>
              </a:tr>
              <a:tr h="359025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Затрудняюсь ответить 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75531660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14395" y="504586"/>
            <a:ext cx="8999226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ru-RU" sz="2400" b="1" dirty="0">
                <a:latin typeface="Verdana" pitchFamily="34" charset="0"/>
                <a:ea typeface="Verdana" pitchFamily="34" charset="0"/>
              </a:rPr>
              <a:t>НОВЫЕ ТЕХНОЛОГИИ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6423" y="911594"/>
            <a:ext cx="111240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Респонденты положительно отзываются о появлении новых технологий: больше половины предприятий полагают, что новые технологии будут применять при их появлении, у почти трети такие технологии уже применяются. </a:t>
            </a:r>
          </a:p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Также участники опроса в основном указывают на появление и изменении квалификаций при новых технологиях, большая часть таких специальностей будет связана или уже связана </a:t>
            </a:r>
            <a:r>
              <a:rPr lang="ru-RU" sz="1200" b="1" dirty="0">
                <a:latin typeface="Verdana" pitchFamily="34" charset="0"/>
                <a:ea typeface="Verdana" pitchFamily="34" charset="0"/>
              </a:rPr>
              <a:t>с </a:t>
            </a:r>
            <a:r>
              <a:rPr lang="en-US" sz="1200" b="1" dirty="0">
                <a:latin typeface="Verdana" pitchFamily="34" charset="0"/>
                <a:ea typeface="Verdana" pitchFamily="34" charset="0"/>
              </a:rPr>
              <a:t>IT</a:t>
            </a:r>
            <a:r>
              <a:rPr lang="ru-RU" sz="1200" b="1" dirty="0">
                <a:latin typeface="Verdana" pitchFamily="34" charset="0"/>
                <a:ea typeface="Verdana" pitchFamily="34" charset="0"/>
              </a:rPr>
              <a:t>-технологиями.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8F41D137-D101-4040-8A16-9C67513606DD}"/>
              </a:ext>
            </a:extLst>
          </p:cNvPr>
          <p:cNvSpPr/>
          <p:nvPr/>
        </p:nvSpPr>
        <p:spPr>
          <a:xfrm>
            <a:off x="872290" y="1761514"/>
            <a:ext cx="5223710" cy="428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itchFamily="34" charset="0"/>
                <a:ea typeface="Verdana" pitchFamily="34" charset="0"/>
              </a:rPr>
              <a:t>Будут ли применяться или уже применяются новые технологии, активно развивающиеся на рынке труда, в вашей организации?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1EA736C3-C479-4B07-AA72-9958EB8C18FF}"/>
              </a:ext>
            </a:extLst>
          </p:cNvPr>
          <p:cNvSpPr txBox="1"/>
          <p:nvPr/>
        </p:nvSpPr>
        <p:spPr>
          <a:xfrm>
            <a:off x="4792017" y="2275964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предприятий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38E36569-0103-4949-93DA-99BFAED8B9CA}"/>
              </a:ext>
            </a:extLst>
          </p:cNvPr>
          <p:cNvCxnSpPr>
            <a:cxnSpLocks/>
          </p:cNvCxnSpPr>
          <p:nvPr/>
        </p:nvCxnSpPr>
        <p:spPr>
          <a:xfrm>
            <a:off x="3165363" y="2349637"/>
            <a:ext cx="0" cy="1602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>
            <a:extLst>
              <a:ext uri="{FF2B5EF4-FFF2-40B4-BE49-F238E27FC236}">
                <a16:creationId xmlns="" xmlns:a16="http://schemas.microsoft.com/office/drawing/2014/main" id="{E802A688-2FCF-40BE-8802-F1F1207B4742}"/>
              </a:ext>
            </a:extLst>
          </p:cNvPr>
          <p:cNvSpPr/>
          <p:nvPr/>
        </p:nvSpPr>
        <p:spPr>
          <a:xfrm>
            <a:off x="6729262" y="1755774"/>
            <a:ext cx="5223710" cy="4495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Verdana" pitchFamily="34" charset="0"/>
                <a:ea typeface="Verdana" pitchFamily="34" charset="0"/>
              </a:rPr>
              <a:t>Какие новые квалификации, связанные с внедрением новых технологий, могут появиться (или уже появились) в Вашей организации? </a:t>
            </a:r>
            <a:br>
              <a:rPr lang="ru-RU" sz="1200" b="1" dirty="0">
                <a:latin typeface="Verdana" pitchFamily="34" charset="0"/>
                <a:ea typeface="Verdana" pitchFamily="34" charset="0"/>
              </a:rPr>
            </a:br>
            <a:r>
              <a:rPr lang="ru-RU" sz="1200" b="1" dirty="0">
                <a:latin typeface="Verdana" pitchFamily="34" charset="0"/>
                <a:ea typeface="Verdana" pitchFamily="34" charset="0"/>
              </a:rPr>
              <a:t>(Открытый вопрос)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000" b="1" dirty="0">
              <a:latin typeface="Verdana" pitchFamily="34" charset="0"/>
              <a:ea typeface="Verdana" pitchFamily="34" charset="0"/>
            </a:endParaRP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itchFamily="34" charset="0"/>
                <a:ea typeface="Verdana" pitchFamily="34" charset="0"/>
              </a:rPr>
              <a:t>Оператор по контролю за пропуском пассажиров 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itchFamily="34" charset="0"/>
                <a:ea typeface="Verdana" pitchFamily="34" charset="0"/>
              </a:rPr>
              <a:t>Специалист в области </a:t>
            </a:r>
            <a:r>
              <a:rPr lang="en-US" sz="1200" dirty="0">
                <a:latin typeface="Verdana" pitchFamily="34" charset="0"/>
                <a:ea typeface="Verdana" pitchFamily="34" charset="0"/>
              </a:rPr>
              <a:t>IT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-технологий 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Специалист в области содержания и эксплуатации ВСМ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Специалист 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в области Искусственного интеллекта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itchFamily="34" charset="0"/>
                <a:ea typeface="Verdana" pitchFamily="34" charset="0"/>
              </a:rPr>
              <a:t>Специалист в области БПЛА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itchFamily="34" charset="0"/>
                <a:ea typeface="Verdana" pitchFamily="34" charset="0"/>
              </a:rPr>
              <a:t>Специалисты и программисты, работающие с российской системой «РЕД ОС»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Специалист по анализу данных (</a:t>
            </a:r>
            <a:r>
              <a:rPr lang="en-US" sz="1200" dirty="0" smtClean="0">
                <a:latin typeface="Verdana" pitchFamily="34" charset="0"/>
                <a:ea typeface="Verdana" pitchFamily="34" charset="0"/>
              </a:rPr>
              <a:t>Data Scientist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)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Аналитик больших данных (</a:t>
            </a:r>
            <a:r>
              <a:rPr lang="en-US" sz="1200" dirty="0" smtClean="0">
                <a:latin typeface="Verdana" pitchFamily="34" charset="0"/>
                <a:ea typeface="Verdana" pitchFamily="34" charset="0"/>
              </a:rPr>
              <a:t>Big Data analyst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)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Менеджер </a:t>
            </a:r>
            <a:r>
              <a:rPr lang="en-US" sz="1200" dirty="0" smtClean="0">
                <a:latin typeface="Verdana" pitchFamily="34" charset="0"/>
                <a:ea typeface="Verdana" pitchFamily="34" charset="0"/>
              </a:rPr>
              <a:t>IT-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проектов (</a:t>
            </a:r>
            <a:r>
              <a:rPr lang="en-US" sz="1200" dirty="0" smtClean="0">
                <a:latin typeface="Verdana" pitchFamily="34" charset="0"/>
                <a:ea typeface="Verdana" pitchFamily="34" charset="0"/>
              </a:rPr>
              <a:t>Project manager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)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Оператор 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координатно-измерительной машины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itchFamily="34" charset="0"/>
                <a:ea typeface="Verdana" pitchFamily="34" charset="0"/>
              </a:rPr>
              <a:t>Специалист в области бережливого производства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itchFamily="34" charset="0"/>
                <a:ea typeface="Verdana" pitchFamily="34" charset="0"/>
              </a:rPr>
              <a:t>Специалисты новой квалификации в связи с запуском в эксплуатацию поездов на водородном топливе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itchFamily="34" charset="0"/>
                <a:ea typeface="Verdana" pitchFamily="34" charset="0"/>
              </a:rPr>
              <a:t>Оператор колл-центра</a:t>
            </a:r>
          </a:p>
          <a:p>
            <a:pPr marL="171450" lvl="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Verdana" pitchFamily="34" charset="0"/>
                <a:ea typeface="Verdana" pitchFamily="34" charset="0"/>
              </a:rPr>
              <a:t>IT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-разработчики</a:t>
            </a:r>
          </a:p>
        </p:txBody>
      </p:sp>
      <p:sp>
        <p:nvSpPr>
          <p:cNvPr id="40" name="Прямоугольник: скругленные углы 39">
            <a:extLst>
              <a:ext uri="{FF2B5EF4-FFF2-40B4-BE49-F238E27FC236}">
                <a16:creationId xmlns="" xmlns:a16="http://schemas.microsoft.com/office/drawing/2014/main" id="{7D4FCDCE-2B76-43A9-AE0B-20F6C229CDD4}"/>
              </a:ext>
            </a:extLst>
          </p:cNvPr>
          <p:cNvSpPr/>
          <p:nvPr/>
        </p:nvSpPr>
        <p:spPr>
          <a:xfrm>
            <a:off x="598982" y="4135294"/>
            <a:ext cx="5980037" cy="2344098"/>
          </a:xfrm>
          <a:prstGeom prst="roundRect">
            <a:avLst/>
          </a:prstGeom>
          <a:solidFill>
            <a:srgbClr val="0070C0">
              <a:alpha val="5098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1" name="Диаграмма 40">
            <a:extLst>
              <a:ext uri="{FF2B5EF4-FFF2-40B4-BE49-F238E27FC236}">
                <a16:creationId xmlns="" xmlns:a16="http://schemas.microsoft.com/office/drawing/2014/main" id="{BF72FB52-D68B-40BA-A537-F86FEB837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7437982"/>
              </p:ext>
            </p:extLst>
          </p:nvPr>
        </p:nvGraphicFramePr>
        <p:xfrm>
          <a:off x="3040002" y="4735856"/>
          <a:ext cx="3441048" cy="17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2" name="Таблица 36">
            <a:extLst>
              <a:ext uri="{FF2B5EF4-FFF2-40B4-BE49-F238E27FC236}">
                <a16:creationId xmlns="" xmlns:a16="http://schemas.microsoft.com/office/drawing/2014/main" id="{C3776018-CE89-4147-967D-BD306CB70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845834"/>
              </p:ext>
            </p:extLst>
          </p:nvPr>
        </p:nvGraphicFramePr>
        <p:xfrm>
          <a:off x="657643" y="4876504"/>
          <a:ext cx="5616578" cy="1479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215">
                  <a:extLst>
                    <a:ext uri="{9D8B030D-6E8A-4147-A177-3AD203B41FA5}">
                      <a16:colId xmlns="" xmlns:a16="http://schemas.microsoft.com/office/drawing/2014/main" val="658760419"/>
                    </a:ext>
                  </a:extLst>
                </a:gridCol>
                <a:gridCol w="2530447">
                  <a:extLst>
                    <a:ext uri="{9D8B030D-6E8A-4147-A177-3AD203B41FA5}">
                      <a16:colId xmlns="" xmlns:a16="http://schemas.microsoft.com/office/drawing/2014/main" val="2770573139"/>
                    </a:ext>
                  </a:extLst>
                </a:gridCol>
                <a:gridCol w="634916">
                  <a:extLst>
                    <a:ext uri="{9D8B030D-6E8A-4147-A177-3AD203B41FA5}">
                      <a16:colId xmlns="" xmlns:a16="http://schemas.microsoft.com/office/drawing/2014/main" val="2963921480"/>
                    </a:ext>
                  </a:extLst>
                </a:gridCol>
              </a:tblGrid>
              <a:tr h="347327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Появятся/появились новые квалификации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87767938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Изменятся/изменились существующие квалификации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7880472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Никак не повлияет/не повлияло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2787557"/>
                  </a:ext>
                </a:extLst>
              </a:tr>
              <a:tr h="359025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Затрудняюсь ответить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75531660"/>
                  </a:ext>
                </a:extLst>
              </a:tr>
            </a:tbl>
          </a:graphicData>
        </a:graphic>
      </p:graphicFrame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A6517108-A99D-4794-8773-3E9406438AA3}"/>
              </a:ext>
            </a:extLst>
          </p:cNvPr>
          <p:cNvSpPr/>
          <p:nvPr/>
        </p:nvSpPr>
        <p:spPr>
          <a:xfrm>
            <a:off x="876339" y="4191419"/>
            <a:ext cx="5223710" cy="428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itchFamily="34" charset="0"/>
                <a:ea typeface="Verdana" pitchFamily="34" charset="0"/>
              </a:rPr>
              <a:t>Как, по вашему мнению, отразится/отразилось появление новых технологий на квалификациях работников в вашей организации?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CCA25BBE-3A8C-419C-BA45-A4B39D9D9806}"/>
              </a:ext>
            </a:extLst>
          </p:cNvPr>
          <p:cNvSpPr txBox="1"/>
          <p:nvPr/>
        </p:nvSpPr>
        <p:spPr>
          <a:xfrm>
            <a:off x="4796066" y="4705869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предприятий</a:t>
            </a:r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="" xmlns:a16="http://schemas.microsoft.com/office/drawing/2014/main" id="{749549F6-8896-49FB-BF53-5F4565AE830F}"/>
              </a:ext>
            </a:extLst>
          </p:cNvPr>
          <p:cNvCxnSpPr>
            <a:cxnSpLocks/>
          </p:cNvCxnSpPr>
          <p:nvPr/>
        </p:nvCxnSpPr>
        <p:spPr>
          <a:xfrm>
            <a:off x="3169412" y="4779542"/>
            <a:ext cx="0" cy="160288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228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Таблица 36">
            <a:extLst>
              <a:ext uri="{FF2B5EF4-FFF2-40B4-BE49-F238E27FC236}">
                <a16:creationId xmlns="" xmlns:a16="http://schemas.microsoft.com/office/drawing/2014/main" id="{81A07597-3530-4B5C-AC79-99D24CDAC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004607"/>
              </p:ext>
            </p:extLst>
          </p:nvPr>
        </p:nvGraphicFramePr>
        <p:xfrm>
          <a:off x="614395" y="3142641"/>
          <a:ext cx="5162151" cy="238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4106">
                  <a:extLst>
                    <a:ext uri="{9D8B030D-6E8A-4147-A177-3AD203B41FA5}">
                      <a16:colId xmlns="" xmlns:a16="http://schemas.microsoft.com/office/drawing/2014/main" val="658760419"/>
                    </a:ext>
                  </a:extLst>
                </a:gridCol>
                <a:gridCol w="678045">
                  <a:extLst>
                    <a:ext uri="{9D8B030D-6E8A-4147-A177-3AD203B41FA5}">
                      <a16:colId xmlns="" xmlns:a16="http://schemas.microsoft.com/office/drawing/2014/main" val="2963921480"/>
                    </a:ext>
                  </a:extLst>
                </a:gridCol>
              </a:tblGrid>
              <a:tr h="477608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19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87767938"/>
                  </a:ext>
                </a:extLst>
              </a:tr>
              <a:tr h="477608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7880472"/>
                  </a:ext>
                </a:extLst>
              </a:tr>
              <a:tr h="477608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2787557"/>
                  </a:ext>
                </a:extLst>
              </a:tr>
              <a:tr h="477608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75531660"/>
                  </a:ext>
                </a:extLst>
              </a:tr>
              <a:tr h="477608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81949855"/>
                  </a:ext>
                </a:extLst>
              </a:tr>
            </a:tbl>
          </a:graphicData>
        </a:graphic>
      </p:graphicFrame>
      <p:graphicFrame>
        <p:nvGraphicFramePr>
          <p:cNvPr id="32" name="Диаграмма 31">
            <a:extLst>
              <a:ext uri="{FF2B5EF4-FFF2-40B4-BE49-F238E27FC236}">
                <a16:creationId xmlns="" xmlns:a16="http://schemas.microsoft.com/office/drawing/2014/main" id="{1FF3FC2D-1B62-401F-8EF7-5ECD5D72D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9504772"/>
              </p:ext>
            </p:extLst>
          </p:nvPr>
        </p:nvGraphicFramePr>
        <p:xfrm>
          <a:off x="614395" y="3026847"/>
          <a:ext cx="4719914" cy="2635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14395" y="504586"/>
            <a:ext cx="8999226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ru-RU" sz="2400" b="1" dirty="0">
                <a:latin typeface="Verdana" pitchFamily="34" charset="0"/>
                <a:ea typeface="Verdana" pitchFamily="34" charset="0"/>
              </a:rPr>
              <a:t>ПРОФЕССИОНАЛЬНЫЕ СТАНДАРТЫ И ОБУЧЕНИЕ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6423" y="911594"/>
            <a:ext cx="111240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Запрос на новые профессиональные стандарты не находится на высоком уровне: почти половина предприятий 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оценила 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необходимость на самую низкую оценку. </a:t>
            </a:r>
            <a:br>
              <a:rPr lang="ru-RU" sz="1200" dirty="0">
                <a:latin typeface="Verdana" pitchFamily="34" charset="0"/>
                <a:ea typeface="Verdana" pitchFamily="34" charset="0"/>
              </a:rPr>
            </a:br>
            <a:r>
              <a:rPr lang="ru-RU" sz="1200" dirty="0">
                <a:latin typeface="Verdana" pitchFamily="34" charset="0"/>
                <a:ea typeface="Verdana" pitchFamily="34" charset="0"/>
              </a:rPr>
              <a:t>Противоположная ситуация обстоит с дополнительным профессиональном обучением: большая часть организаций выражает необходимость в обучении, особенно в повышении квалификации и обучении на рабочем месте. 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8F41D137-D101-4040-8A16-9C67513606DD}"/>
              </a:ext>
            </a:extLst>
          </p:cNvPr>
          <p:cNvSpPr/>
          <p:nvPr/>
        </p:nvSpPr>
        <p:spPr>
          <a:xfrm>
            <a:off x="614395" y="2233522"/>
            <a:ext cx="5223710" cy="589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Оцените необходимость разработки профессиональных стандартов для Вашей организации, </a:t>
            </a:r>
            <a:r>
              <a:rPr lang="ru-RU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%, </a:t>
            </a:r>
            <a:r>
              <a:rPr lang="ru-RU" sz="9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от 1 до 5, где 1 – </a:t>
            </a:r>
            <a:r>
              <a:rPr lang="ru-RU" sz="900" i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профстандарты</a:t>
            </a:r>
            <a:r>
              <a:rPr lang="ru-RU" sz="9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 не требуются, 5 – </a:t>
            </a:r>
            <a:r>
              <a:rPr lang="ru-RU" sz="900" i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профстандарты</a:t>
            </a:r>
            <a:r>
              <a:rPr lang="ru-RU" sz="9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 необходимы</a:t>
            </a:r>
            <a:endParaRPr lang="ru-RU" sz="900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1EA736C3-C479-4B07-AA72-9958EB8C18FF}"/>
              </a:ext>
            </a:extLst>
          </p:cNvPr>
          <p:cNvSpPr txBox="1"/>
          <p:nvPr/>
        </p:nvSpPr>
        <p:spPr>
          <a:xfrm>
            <a:off x="4312681" y="2961634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организаций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10EE51A-857C-42E7-8AE9-AF8C620722F7}"/>
              </a:ext>
            </a:extLst>
          </p:cNvPr>
          <p:cNvSpPr txBox="1"/>
          <p:nvPr/>
        </p:nvSpPr>
        <p:spPr>
          <a:xfrm>
            <a:off x="2290257" y="5662565"/>
            <a:ext cx="1947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latin typeface="Verdana" pitchFamily="34" charset="0"/>
                <a:ea typeface="Verdana" pitchFamily="34" charset="0"/>
              </a:rPr>
              <a:t>2,4 – Средняя оценка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="" xmlns:a16="http://schemas.microsoft.com/office/drawing/2014/main" id="{8EDCA447-D5F4-4257-92FB-BE73BD06CD41}"/>
              </a:ext>
            </a:extLst>
          </p:cNvPr>
          <p:cNvSpPr/>
          <p:nvPr/>
        </p:nvSpPr>
        <p:spPr>
          <a:xfrm>
            <a:off x="5997665" y="1758463"/>
            <a:ext cx="6091757" cy="4985238"/>
          </a:xfrm>
          <a:prstGeom prst="roundRect">
            <a:avLst/>
          </a:prstGeom>
          <a:solidFill>
            <a:srgbClr val="0070C0">
              <a:alpha val="5098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4B414C3C-5BB5-44D2-A116-230388C5710B}"/>
              </a:ext>
            </a:extLst>
          </p:cNvPr>
          <p:cNvSpPr/>
          <p:nvPr/>
        </p:nvSpPr>
        <p:spPr>
          <a:xfrm>
            <a:off x="6353894" y="1851664"/>
            <a:ext cx="5223710" cy="428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</a:rPr>
              <a:t>Существует ли в вашей организации потребность в дополнительном профессиональном обучении работников?, 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746CE07-037C-4AD4-8341-933629922ED4}"/>
              </a:ext>
            </a:extLst>
          </p:cNvPr>
          <p:cNvSpPr txBox="1"/>
          <p:nvPr/>
        </p:nvSpPr>
        <p:spPr>
          <a:xfrm>
            <a:off x="6439903" y="2975869"/>
            <a:ext cx="156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Есть необходимость</a:t>
            </a:r>
            <a:br>
              <a:rPr lang="ru-RU" sz="1000" dirty="0">
                <a:latin typeface="Verdana" pitchFamily="34" charset="0"/>
                <a:ea typeface="Verdana" pitchFamily="34" charset="0"/>
              </a:rPr>
            </a:br>
            <a:r>
              <a:rPr lang="ru-RU" sz="1000" dirty="0">
                <a:latin typeface="Verdana" pitchFamily="34" charset="0"/>
                <a:ea typeface="Verdana" pitchFamily="34" charset="0"/>
              </a:rPr>
              <a:t>(28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организаций)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4E8A767-1029-4CD2-976E-868A19315B17}"/>
              </a:ext>
            </a:extLst>
          </p:cNvPr>
          <p:cNvSpPr txBox="1"/>
          <p:nvPr/>
        </p:nvSpPr>
        <p:spPr>
          <a:xfrm>
            <a:off x="6349506" y="2206912"/>
            <a:ext cx="2064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68,3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6063E01-236B-4A83-BBD7-0189C1F242EE}"/>
              </a:ext>
            </a:extLst>
          </p:cNvPr>
          <p:cNvSpPr txBox="1"/>
          <p:nvPr/>
        </p:nvSpPr>
        <p:spPr>
          <a:xfrm>
            <a:off x="8414476" y="2975869"/>
            <a:ext cx="1569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Нет необходимости</a:t>
            </a:r>
            <a:br>
              <a:rPr lang="ru-RU" sz="1000" dirty="0">
                <a:latin typeface="Verdana" pitchFamily="34" charset="0"/>
                <a:ea typeface="Verdana" pitchFamily="34" charset="0"/>
              </a:rPr>
            </a:br>
            <a:r>
              <a:rPr lang="ru-RU" sz="1000" dirty="0">
                <a:latin typeface="Verdana" pitchFamily="34" charset="0"/>
                <a:ea typeface="Verdana" pitchFamily="34" charset="0"/>
              </a:rPr>
              <a:t>(11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организаций)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EE8CD5EF-26BB-4A08-A18B-C278AF89CEDF}"/>
              </a:ext>
            </a:extLst>
          </p:cNvPr>
          <p:cNvSpPr txBox="1"/>
          <p:nvPr/>
        </p:nvSpPr>
        <p:spPr>
          <a:xfrm>
            <a:off x="8324079" y="2206912"/>
            <a:ext cx="2064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26,8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C722DB3-5796-4301-8FF8-D0739B20CE3C}"/>
              </a:ext>
            </a:extLst>
          </p:cNvPr>
          <p:cNvSpPr txBox="1"/>
          <p:nvPr/>
        </p:nvSpPr>
        <p:spPr>
          <a:xfrm>
            <a:off x="10258208" y="2945091"/>
            <a:ext cx="1831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Затруднились ответить</a:t>
            </a:r>
            <a:br>
              <a:rPr lang="ru-RU" sz="1000" dirty="0">
                <a:latin typeface="Verdana" pitchFamily="34" charset="0"/>
                <a:ea typeface="Verdana" pitchFamily="34" charset="0"/>
              </a:rPr>
            </a:br>
            <a:r>
              <a:rPr lang="ru-RU" sz="1000" dirty="0">
                <a:latin typeface="Verdana" pitchFamily="34" charset="0"/>
                <a:ea typeface="Verdana" pitchFamily="34" charset="0"/>
              </a:rPr>
              <a:t>(2 </a:t>
            </a:r>
            <a:r>
              <a:rPr lang="ru-RU" sz="1000" dirty="0" smtClean="0">
                <a:latin typeface="Verdana" pitchFamily="34" charset="0"/>
                <a:ea typeface="Verdana" pitchFamily="34" charset="0"/>
              </a:rPr>
              <a:t>организации)</a:t>
            </a:r>
            <a:endParaRPr lang="ru-RU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02E58841-33DC-4071-BCAC-5D8A7715648D}"/>
              </a:ext>
            </a:extLst>
          </p:cNvPr>
          <p:cNvSpPr txBox="1"/>
          <p:nvPr/>
        </p:nvSpPr>
        <p:spPr>
          <a:xfrm>
            <a:off x="10245810" y="2206912"/>
            <a:ext cx="2064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</a:rPr>
              <a:t>4,9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="" xmlns:a16="http://schemas.microsoft.com/office/drawing/2014/main" id="{736D5EAB-9848-4C81-A5F6-C81464E21AF2}"/>
              </a:ext>
            </a:extLst>
          </p:cNvPr>
          <p:cNvCxnSpPr/>
          <p:nvPr/>
        </p:nvCxnSpPr>
        <p:spPr>
          <a:xfrm>
            <a:off x="8185639" y="2343828"/>
            <a:ext cx="0" cy="95369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2E97ED7F-9283-45FE-B176-6D46C1081454}"/>
              </a:ext>
            </a:extLst>
          </p:cNvPr>
          <p:cNvCxnSpPr/>
          <p:nvPr/>
        </p:nvCxnSpPr>
        <p:spPr>
          <a:xfrm>
            <a:off x="10114085" y="2343827"/>
            <a:ext cx="0" cy="95369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05FC6B17-306D-4A9A-A2F9-D5582319B8B4}"/>
              </a:ext>
            </a:extLst>
          </p:cNvPr>
          <p:cNvCxnSpPr/>
          <p:nvPr/>
        </p:nvCxnSpPr>
        <p:spPr>
          <a:xfrm flipV="1">
            <a:off x="6559062" y="3429000"/>
            <a:ext cx="5310553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3DC0498-89EE-400A-B1FA-DDEC75E855AE}"/>
              </a:ext>
            </a:extLst>
          </p:cNvPr>
          <p:cNvSpPr/>
          <p:nvPr/>
        </p:nvSpPr>
        <p:spPr>
          <a:xfrm>
            <a:off x="6353893" y="3535524"/>
            <a:ext cx="5515721" cy="428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</a:rPr>
              <a:t>Укажите, какой </a:t>
            </a:r>
            <a:r>
              <a:rPr lang="ru-RU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вид(-</a:t>
            </a:r>
            <a:r>
              <a:rPr lang="ru-RU" sz="1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ы</a:t>
            </a:r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</a:rPr>
              <a:t>) обучения, по вашему мнению, предпочтительнее для развития работников в вашей организации?,%</a:t>
            </a:r>
          </a:p>
        </p:txBody>
      </p:sp>
      <p:graphicFrame>
        <p:nvGraphicFramePr>
          <p:cNvPr id="27" name="Диаграмма 26">
            <a:extLst>
              <a:ext uri="{FF2B5EF4-FFF2-40B4-BE49-F238E27FC236}">
                <a16:creationId xmlns="" xmlns:a16="http://schemas.microsoft.com/office/drawing/2014/main" id="{73DACC54-2673-45AA-A85D-78ED55D7DA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14138"/>
              </p:ext>
            </p:extLst>
          </p:nvPr>
        </p:nvGraphicFramePr>
        <p:xfrm>
          <a:off x="5936106" y="3970563"/>
          <a:ext cx="4719914" cy="2635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FE2B9D09-0F1F-4F25-A8AE-0046687EA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857003"/>
              </p:ext>
            </p:extLst>
          </p:nvPr>
        </p:nvGraphicFramePr>
        <p:xfrm>
          <a:off x="6439902" y="4097112"/>
          <a:ext cx="5310554" cy="235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5152">
                  <a:extLst>
                    <a:ext uri="{9D8B030D-6E8A-4147-A177-3AD203B41FA5}">
                      <a16:colId xmlns="" xmlns:a16="http://schemas.microsoft.com/office/drawing/2014/main" val="4129900241"/>
                    </a:ext>
                  </a:extLst>
                </a:gridCol>
                <a:gridCol w="2850777">
                  <a:extLst>
                    <a:ext uri="{9D8B030D-6E8A-4147-A177-3AD203B41FA5}">
                      <a16:colId xmlns="" xmlns:a16="http://schemas.microsoft.com/office/drawing/2014/main" val="4285258919"/>
                    </a:ext>
                  </a:extLst>
                </a:gridCol>
                <a:gridCol w="734625">
                  <a:extLst>
                    <a:ext uri="{9D8B030D-6E8A-4147-A177-3AD203B41FA5}">
                      <a16:colId xmlns="" xmlns:a16="http://schemas.microsoft.com/office/drawing/2014/main" val="3744914679"/>
                    </a:ext>
                  </a:extLst>
                </a:gridCol>
              </a:tblGrid>
              <a:tr h="303697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Повышение квалификации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87312196"/>
                  </a:ext>
                </a:extLst>
              </a:tr>
              <a:tr h="306175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Обучение на рабочем месте (наставничество)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45855270"/>
                  </a:ext>
                </a:extLst>
              </a:tr>
              <a:tr h="306368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Профессиональная подготовка / обучение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59250415"/>
                  </a:ext>
                </a:extLst>
              </a:tr>
              <a:tr h="275480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Обучение в корпоративном университете (институте)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85232686"/>
                  </a:ext>
                </a:extLst>
              </a:tr>
              <a:tr h="292478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Онлайн курсы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46801525"/>
                  </a:ext>
                </a:extLst>
              </a:tr>
              <a:tr h="281354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Профессиональная переподготовка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06900214"/>
                  </a:ext>
                </a:extLst>
              </a:tr>
              <a:tr h="306175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Ученичество на рабочем месте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73611010"/>
                  </a:ext>
                </a:extLst>
              </a:tr>
              <a:tr h="277772"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Другое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33823629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1FE34294-60CE-4627-BD54-1C382F2E8992}"/>
              </a:ext>
            </a:extLst>
          </p:cNvPr>
          <p:cNvCxnSpPr/>
          <p:nvPr/>
        </p:nvCxnSpPr>
        <p:spPr>
          <a:xfrm>
            <a:off x="8238105" y="4091914"/>
            <a:ext cx="0" cy="2361743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C72CE7E-412F-4287-B32E-7286B57224D4}"/>
              </a:ext>
            </a:extLst>
          </p:cNvPr>
          <p:cNvSpPr txBox="1"/>
          <p:nvPr/>
        </p:nvSpPr>
        <p:spPr>
          <a:xfrm>
            <a:off x="10625557" y="3907529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ответов</a:t>
            </a:r>
          </a:p>
        </p:txBody>
      </p:sp>
    </p:spTree>
    <p:extLst>
      <p:ext uri="{BB962C8B-B14F-4D97-AF65-F5344CB8AC3E}">
        <p14:creationId xmlns:p14="http://schemas.microsoft.com/office/powerpoint/2010/main" val="99513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Диаграмма 37">
            <a:extLst>
              <a:ext uri="{FF2B5EF4-FFF2-40B4-BE49-F238E27FC236}">
                <a16:creationId xmlns="" xmlns:a16="http://schemas.microsoft.com/office/drawing/2014/main" id="{CAEA6075-2CBF-4398-88F8-ADA3AC64AE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0571071"/>
              </p:ext>
            </p:extLst>
          </p:nvPr>
        </p:nvGraphicFramePr>
        <p:xfrm>
          <a:off x="8495403" y="2327465"/>
          <a:ext cx="3441048" cy="3493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2" name="Диаграмма 31">
            <a:extLst>
              <a:ext uri="{FF2B5EF4-FFF2-40B4-BE49-F238E27FC236}">
                <a16:creationId xmlns="" xmlns:a16="http://schemas.microsoft.com/office/drawing/2014/main" id="{1FF3FC2D-1B62-401F-8EF7-5ECD5D72D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2822093"/>
              </p:ext>
            </p:extLst>
          </p:nvPr>
        </p:nvGraphicFramePr>
        <p:xfrm>
          <a:off x="2715117" y="2327466"/>
          <a:ext cx="3441048" cy="2184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Прямоугольник: скругленные углы 27">
            <a:extLst>
              <a:ext uri="{FF2B5EF4-FFF2-40B4-BE49-F238E27FC236}">
                <a16:creationId xmlns="" xmlns:a16="http://schemas.microsoft.com/office/drawing/2014/main" id="{DBBDD18A-43A9-46C4-9E37-969A637FC207}"/>
              </a:ext>
            </a:extLst>
          </p:cNvPr>
          <p:cNvSpPr/>
          <p:nvPr/>
        </p:nvSpPr>
        <p:spPr>
          <a:xfrm>
            <a:off x="594933" y="1705389"/>
            <a:ext cx="5675239" cy="2807000"/>
          </a:xfrm>
          <a:prstGeom prst="roundRect">
            <a:avLst/>
          </a:prstGeom>
          <a:solidFill>
            <a:srgbClr val="0070C0">
              <a:alpha val="5098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6" name="Таблица 36">
            <a:extLst>
              <a:ext uri="{FF2B5EF4-FFF2-40B4-BE49-F238E27FC236}">
                <a16:creationId xmlns="" xmlns:a16="http://schemas.microsoft.com/office/drawing/2014/main" id="{81A07597-3530-4B5C-AC79-99D24CDAC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441841"/>
              </p:ext>
            </p:extLst>
          </p:nvPr>
        </p:nvGraphicFramePr>
        <p:xfrm>
          <a:off x="653594" y="2446598"/>
          <a:ext cx="5616578" cy="1910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215">
                  <a:extLst>
                    <a:ext uri="{9D8B030D-6E8A-4147-A177-3AD203B41FA5}">
                      <a16:colId xmlns="" xmlns:a16="http://schemas.microsoft.com/office/drawing/2014/main" val="658760419"/>
                    </a:ext>
                  </a:extLst>
                </a:gridCol>
                <a:gridCol w="2530447">
                  <a:extLst>
                    <a:ext uri="{9D8B030D-6E8A-4147-A177-3AD203B41FA5}">
                      <a16:colId xmlns="" xmlns:a16="http://schemas.microsoft.com/office/drawing/2014/main" val="2770573139"/>
                    </a:ext>
                  </a:extLst>
                </a:gridCol>
                <a:gridCol w="634916">
                  <a:extLst>
                    <a:ext uri="{9D8B030D-6E8A-4147-A177-3AD203B41FA5}">
                      <a16:colId xmlns="" xmlns:a16="http://schemas.microsoft.com/office/drawing/2014/main" val="2963921480"/>
                    </a:ext>
                  </a:extLst>
                </a:gridCol>
              </a:tblGrid>
              <a:tr h="373068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Отраслевые ВУЗы железнодорожного транспорта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87767938"/>
                  </a:ext>
                </a:extLst>
              </a:tr>
              <a:tr h="397545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Отраслевые техникумы (колледжи) железнодорожного транспорта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7880472"/>
                  </a:ext>
                </a:extLst>
              </a:tr>
              <a:tr h="368369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Прочие ВУЗы и техникумы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20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2787557"/>
                  </a:ext>
                </a:extLst>
              </a:tr>
              <a:tr h="385633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Учебные центры профессиональных квалификаций ОАО «РЖД»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17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75531660"/>
                  </a:ext>
                </a:extLst>
              </a:tr>
              <a:tr h="385633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Собственные учебные центры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34567866"/>
                  </a:ext>
                </a:extLst>
              </a:tr>
            </a:tbl>
          </a:graphicData>
        </a:graphic>
      </p:graphicFrame>
      <p:sp>
        <p:nvSpPr>
          <p:cNvPr id="46" name="Прямоугольник: скругленные углы 45">
            <a:extLst>
              <a:ext uri="{FF2B5EF4-FFF2-40B4-BE49-F238E27FC236}">
                <a16:creationId xmlns="" xmlns:a16="http://schemas.microsoft.com/office/drawing/2014/main" id="{46CB93EF-86BC-4D49-952E-06590D728FB3}"/>
              </a:ext>
            </a:extLst>
          </p:cNvPr>
          <p:cNvSpPr/>
          <p:nvPr/>
        </p:nvSpPr>
        <p:spPr>
          <a:xfrm>
            <a:off x="6375219" y="1705389"/>
            <a:ext cx="5675239" cy="4241018"/>
          </a:xfrm>
          <a:prstGeom prst="roundRect">
            <a:avLst/>
          </a:prstGeom>
          <a:solidFill>
            <a:srgbClr val="0070C0">
              <a:alpha val="5098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7" name="Таблица 36">
            <a:extLst>
              <a:ext uri="{FF2B5EF4-FFF2-40B4-BE49-F238E27FC236}">
                <a16:creationId xmlns="" xmlns:a16="http://schemas.microsoft.com/office/drawing/2014/main" id="{D003B16F-F94D-49D1-AEF7-CE28BC021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696308"/>
              </p:ext>
            </p:extLst>
          </p:nvPr>
        </p:nvGraphicFramePr>
        <p:xfrm>
          <a:off x="6433880" y="2446598"/>
          <a:ext cx="5616578" cy="3116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215">
                  <a:extLst>
                    <a:ext uri="{9D8B030D-6E8A-4147-A177-3AD203B41FA5}">
                      <a16:colId xmlns="" xmlns:a16="http://schemas.microsoft.com/office/drawing/2014/main" val="658760419"/>
                    </a:ext>
                  </a:extLst>
                </a:gridCol>
                <a:gridCol w="2530447">
                  <a:extLst>
                    <a:ext uri="{9D8B030D-6E8A-4147-A177-3AD203B41FA5}">
                      <a16:colId xmlns="" xmlns:a16="http://schemas.microsoft.com/office/drawing/2014/main" val="2770573139"/>
                    </a:ext>
                  </a:extLst>
                </a:gridCol>
                <a:gridCol w="634916">
                  <a:extLst>
                    <a:ext uri="{9D8B030D-6E8A-4147-A177-3AD203B41FA5}">
                      <a16:colId xmlns="" xmlns:a16="http://schemas.microsoft.com/office/drawing/2014/main" val="2963921480"/>
                    </a:ext>
                  </a:extLst>
                </a:gridCol>
              </a:tblGrid>
              <a:tr h="345641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Организация производственной практики для студентов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29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87767938"/>
                  </a:ext>
                </a:extLst>
              </a:tr>
              <a:tr h="337823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Проведение дней открытых дверей на базе 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образовательных</a:t>
                      </a:r>
                      <a:r>
                        <a:rPr lang="ru-RU" sz="9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организаций</a:t>
                      </a:r>
                      <a:endParaRPr lang="ru-RU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18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7880472"/>
                  </a:ext>
                </a:extLst>
              </a:tr>
              <a:tr h="369276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Заключение договоров на целевое обучение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2787557"/>
                  </a:ext>
                </a:extLst>
              </a:tr>
              <a:tr h="345641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Участие работников в проведении занятий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12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75531660"/>
                  </a:ext>
                </a:extLst>
              </a:tr>
              <a:tr h="329316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Участие в разработке образовательных программ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34567866"/>
                  </a:ext>
                </a:extLst>
              </a:tr>
              <a:tr h="327367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Создание брендированных зон в образовательных организациях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02837512"/>
                  </a:ext>
                </a:extLst>
              </a:tr>
              <a:tr h="378069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Участие в развитии </a:t>
                      </a:r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мат.-</a:t>
                      </a:r>
                      <a:r>
                        <a:rPr lang="ru-R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тех. и </a:t>
                      </a:r>
                      <a:r>
                        <a:rPr lang="ru-RU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уч</a:t>
                      </a:r>
                      <a:r>
                        <a:rPr lang="ru-R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-лаб. базы образовательных организаций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609686"/>
                  </a:ext>
                </a:extLst>
              </a:tr>
              <a:tr h="354225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Организация стажировок для преподавателей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62012287"/>
                  </a:ext>
                </a:extLst>
              </a:tr>
              <a:tr h="329316"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Другое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86014243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14395" y="504586"/>
            <a:ext cx="8999226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ru-RU" sz="2400" b="1" dirty="0">
                <a:latin typeface="Verdana" pitchFamily="34" charset="0"/>
                <a:ea typeface="Verdana" pitchFamily="34" charset="0"/>
              </a:rPr>
              <a:t>ОБРАЗОВАТЕЛЬНЫЕ ОРГАНИЗАЦИИ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6423" y="911594"/>
            <a:ext cx="111240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Отраслевые ВУЗы и техникумы железнодорожного транспорта — основные организации для взаимодействия транспортных предприятий. Также предприятия сотрудничают с непрофильными учебными заведениями для обеспечения кадрами. </a:t>
            </a:r>
          </a:p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Производственная практика 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- наиболее </a:t>
            </a:r>
            <a:r>
              <a:rPr lang="ru-RU" sz="1200" dirty="0">
                <a:latin typeface="Verdana" pitchFamily="34" charset="0"/>
                <a:ea typeface="Verdana" pitchFamily="34" charset="0"/>
              </a:rPr>
              <a:t>распространенный вид сотрудничества. </a:t>
            </a:r>
          </a:p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На предприятиях есть также запросы на программы обучения и для рабочих специальностей, и для «офисных» сотрудников.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8F41D137-D101-4040-8A16-9C67513606DD}"/>
              </a:ext>
            </a:extLst>
          </p:cNvPr>
          <p:cNvSpPr/>
          <p:nvPr/>
        </p:nvSpPr>
        <p:spPr>
          <a:xfrm>
            <a:off x="872290" y="1761514"/>
            <a:ext cx="5223710" cy="605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</a:rPr>
              <a:t>С какими образовательными организациями взаимодействует ваша организация в целях обеспечения квалифицированными кадрами?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1EA736C3-C479-4B07-AA72-9958EB8C18FF}"/>
              </a:ext>
            </a:extLst>
          </p:cNvPr>
          <p:cNvSpPr txBox="1"/>
          <p:nvPr/>
        </p:nvSpPr>
        <p:spPr>
          <a:xfrm>
            <a:off x="5128485" y="2300143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ответов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38E36569-0103-4949-93DA-99BFAED8B9CA}"/>
              </a:ext>
            </a:extLst>
          </p:cNvPr>
          <p:cNvCxnSpPr>
            <a:cxnSpLocks/>
          </p:cNvCxnSpPr>
          <p:nvPr/>
        </p:nvCxnSpPr>
        <p:spPr>
          <a:xfrm>
            <a:off x="3156571" y="2446598"/>
            <a:ext cx="0" cy="1910248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>
            <a:extLst>
              <a:ext uri="{FF2B5EF4-FFF2-40B4-BE49-F238E27FC236}">
                <a16:creationId xmlns="" xmlns:a16="http://schemas.microsoft.com/office/drawing/2014/main" id="{22091E3D-AFED-44FE-A61F-922F3DF169F4}"/>
              </a:ext>
            </a:extLst>
          </p:cNvPr>
          <p:cNvSpPr/>
          <p:nvPr/>
        </p:nvSpPr>
        <p:spPr>
          <a:xfrm>
            <a:off x="6616716" y="1761514"/>
            <a:ext cx="5223710" cy="428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</a:rPr>
              <a:t>Уровень взаимодействия вашей организации с образовательными организациями: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2045A5B1-F3F7-4FC0-A2DE-278EB26E1349}"/>
              </a:ext>
            </a:extLst>
          </p:cNvPr>
          <p:cNvSpPr txBox="1"/>
          <p:nvPr/>
        </p:nvSpPr>
        <p:spPr>
          <a:xfrm>
            <a:off x="10766880" y="2275964"/>
            <a:ext cx="12835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Кол-во ответов</a:t>
            </a:r>
          </a:p>
        </p:txBody>
      </p:sp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FDB255AB-D53F-4205-B73F-6249E3901102}"/>
              </a:ext>
            </a:extLst>
          </p:cNvPr>
          <p:cNvCxnSpPr>
            <a:cxnSpLocks/>
          </p:cNvCxnSpPr>
          <p:nvPr/>
        </p:nvCxnSpPr>
        <p:spPr>
          <a:xfrm>
            <a:off x="8936857" y="2446598"/>
            <a:ext cx="0" cy="3116674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F2CAFF99-D6E4-4C1A-B9FE-E8CF56180CD1}"/>
              </a:ext>
            </a:extLst>
          </p:cNvPr>
          <p:cNvSpPr txBox="1"/>
          <p:nvPr/>
        </p:nvSpPr>
        <p:spPr>
          <a:xfrm>
            <a:off x="594933" y="4539711"/>
            <a:ext cx="567523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</a:rPr>
              <a:t>«Примерные» наименования программ обучения, которые необходимы для обучения (переобучения/повышения квалификации) работников в организациях: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280DE37-D04F-4D6A-A74A-88ED0FF1792F}"/>
              </a:ext>
            </a:extLst>
          </p:cNvPr>
          <p:cNvSpPr txBox="1"/>
          <p:nvPr/>
        </p:nvSpPr>
        <p:spPr>
          <a:xfrm>
            <a:off x="3714103" y="5082005"/>
            <a:ext cx="257179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Информационная безопасность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Цифровая трансформация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Использование нейросетей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Обучение работы СБИС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IT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-технологии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Работа с информацией, содержащей гостайну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Работа с автоматизацией</a:t>
            </a:r>
          </a:p>
          <a:p>
            <a:endParaRPr 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8C675D64-6B9A-4C7C-A68A-E0BA0DE9C7CB}"/>
              </a:ext>
            </a:extLst>
          </p:cNvPr>
          <p:cNvSpPr txBox="1"/>
          <p:nvPr/>
        </p:nvSpPr>
        <p:spPr>
          <a:xfrm>
            <a:off x="579209" y="5078340"/>
            <a:ext cx="3001912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Кассир билетный на железнодорожном транспорте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Проводник пассажирского вагона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Особенности обслуживания маломобильных групп населения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Основы эффективной коммуникации и психологии делового общения с пассажирами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Рабочие профессии: электрогазосварщик, токарь,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стропальщик</a:t>
            </a:r>
          </a:p>
        </p:txBody>
      </p:sp>
    </p:spTree>
    <p:extLst>
      <p:ext uri="{BB962C8B-B14F-4D97-AF65-F5344CB8AC3E}">
        <p14:creationId xmlns:p14="http://schemas.microsoft.com/office/powerpoint/2010/main" val="1916244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614395" y="504586"/>
            <a:ext cx="8999226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ru-RU" sz="2400" b="1" dirty="0">
                <a:latin typeface="Verdana" pitchFamily="34" charset="0"/>
                <a:ea typeface="Verdana" pitchFamily="34" charset="0"/>
              </a:rPr>
              <a:t>НЕОБХОДИМОСТЬ НОВЫХ ПРОФЕССИЙ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4395" y="1080215"/>
            <a:ext cx="111240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Аналогично ситуации с профессиональными стандартами предприятия в большинстве своём не нуждаются во внедрении новых профессий. </a:t>
            </a:r>
          </a:p>
          <a:p>
            <a:r>
              <a:rPr lang="ru-RU" sz="1200" dirty="0">
                <a:latin typeface="Verdana" pitchFamily="34" charset="0"/>
                <a:ea typeface="Verdana" pitchFamily="34" charset="0"/>
              </a:rPr>
              <a:t>Среди тех, кому необходимы новые профессии в штат преобладает больше запрос на информационные технологии. 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8F41D137-D101-4040-8A16-9C67513606DD}"/>
              </a:ext>
            </a:extLst>
          </p:cNvPr>
          <p:cNvSpPr/>
          <p:nvPr/>
        </p:nvSpPr>
        <p:spPr>
          <a:xfrm>
            <a:off x="657290" y="1973745"/>
            <a:ext cx="5223710" cy="495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Verdana" panose="020B0604030504040204" pitchFamily="34" charset="0"/>
                <a:ea typeface="Verdana" panose="020B0604030504040204" pitchFamily="34" charset="0"/>
              </a:rPr>
              <a:t>Есть ли у Вашей организации необходимость внедрения новых профессий и должностей?,%</a:t>
            </a:r>
          </a:p>
        </p:txBody>
      </p:sp>
      <p:graphicFrame>
        <p:nvGraphicFramePr>
          <p:cNvPr id="27" name="Диаграмма 26">
            <a:extLst>
              <a:ext uri="{FF2B5EF4-FFF2-40B4-BE49-F238E27FC236}">
                <a16:creationId xmlns="" xmlns:a16="http://schemas.microsoft.com/office/drawing/2014/main" id="{4523D245-7221-4BA1-945B-3A952AC492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0312807"/>
              </p:ext>
            </p:extLst>
          </p:nvPr>
        </p:nvGraphicFramePr>
        <p:xfrm>
          <a:off x="614395" y="2583614"/>
          <a:ext cx="5670444" cy="2633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77B8566-3BB9-4265-BDD7-1D907B73E0BD}"/>
              </a:ext>
            </a:extLst>
          </p:cNvPr>
          <p:cNvSpPr txBox="1"/>
          <p:nvPr/>
        </p:nvSpPr>
        <p:spPr>
          <a:xfrm>
            <a:off x="4271516" y="3113733"/>
            <a:ext cx="168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Verdana" pitchFamily="34" charset="0"/>
                <a:ea typeface="Verdana" pitchFamily="34" charset="0"/>
              </a:rPr>
              <a:t>9 предприятий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B1961542-A81A-4F0B-8386-CF084F549A15}"/>
              </a:ext>
            </a:extLst>
          </p:cNvPr>
          <p:cNvSpPr txBox="1"/>
          <p:nvPr/>
        </p:nvSpPr>
        <p:spPr>
          <a:xfrm>
            <a:off x="1192305" y="3949384"/>
            <a:ext cx="1358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>
                <a:latin typeface="Verdana" pitchFamily="34" charset="0"/>
                <a:ea typeface="Verdana" pitchFamily="34" charset="0"/>
              </a:rPr>
              <a:t>32 предприятия</a:t>
            </a: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="" xmlns:a16="http://schemas.microsoft.com/office/drawing/2014/main" id="{68913323-A662-41FC-8550-B9DCB783F070}"/>
              </a:ext>
            </a:extLst>
          </p:cNvPr>
          <p:cNvSpPr/>
          <p:nvPr/>
        </p:nvSpPr>
        <p:spPr>
          <a:xfrm>
            <a:off x="6328886" y="1973745"/>
            <a:ext cx="5421570" cy="3164782"/>
          </a:xfrm>
          <a:prstGeom prst="roundRect">
            <a:avLst/>
          </a:prstGeom>
          <a:solidFill>
            <a:srgbClr val="C00000">
              <a:alpha val="2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59A334C2-B524-4F6E-B3F4-1AFB0EE4B290}"/>
              </a:ext>
            </a:extLst>
          </p:cNvPr>
          <p:cNvSpPr/>
          <p:nvPr/>
        </p:nvSpPr>
        <p:spPr>
          <a:xfrm>
            <a:off x="6576842" y="2073535"/>
            <a:ext cx="4957868" cy="283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b="1" dirty="0" smtClean="0">
                <a:latin typeface="Verdana" pitchFamily="34" charset="0"/>
                <a:ea typeface="Verdana" pitchFamily="34" charset="0"/>
              </a:rPr>
              <a:t>Необходимые профессии </a:t>
            </a:r>
            <a:r>
              <a:rPr lang="ru-RU" sz="1200" b="1" dirty="0">
                <a:latin typeface="Verdana" pitchFamily="34" charset="0"/>
                <a:ea typeface="Verdana" pitchFamily="34" charset="0"/>
              </a:rPr>
              <a:t>для внедрения: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BD4F0771-AE31-45D2-886F-F45F256E1BE9}"/>
              </a:ext>
            </a:extLst>
          </p:cNvPr>
          <p:cNvSpPr txBox="1"/>
          <p:nvPr/>
        </p:nvSpPr>
        <p:spPr>
          <a:xfrm>
            <a:off x="6576842" y="2473904"/>
            <a:ext cx="486212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Специалист по информационной безопасности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Специалист в области содержания и эксплуатации высокоскоростных магистралей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Специалист в области ИИ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Специалисты в области БПЛА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Руководители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Специалисты IT направления - оптимизация бизнес-процессов с дальнейшей автоматизацией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IT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-разработчики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Пресс-секретарь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Проводник пассажирского вагона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Инженер по наладке станков с </a:t>
            </a: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ПУ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1" name="Соединитель: уступ 22">
            <a:extLst>
              <a:ext uri="{FF2B5EF4-FFF2-40B4-BE49-F238E27FC236}">
                <a16:creationId xmlns="" xmlns:a16="http://schemas.microsoft.com/office/drawing/2014/main" id="{C8F6039B-FE28-423D-B8D8-FFBCB9545B9F}"/>
              </a:ext>
            </a:extLst>
          </p:cNvPr>
          <p:cNvCxnSpPr>
            <a:cxnSpLocks/>
          </p:cNvCxnSpPr>
          <p:nvPr/>
        </p:nvCxnSpPr>
        <p:spPr>
          <a:xfrm flipV="1">
            <a:off x="5421579" y="2681785"/>
            <a:ext cx="890511" cy="546795"/>
          </a:xfrm>
          <a:prstGeom prst="bentConnector3">
            <a:avLst>
              <a:gd name="adj1" fmla="val 5000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8920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12482</TotalTime>
  <Words>1014</Words>
  <Application>Microsoft Office PowerPoint</Application>
  <PresentationFormat>Широкоэкранный</PresentationFormat>
  <Paragraphs>211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RussianRail G Pro</vt:lpstr>
      <vt:lpstr>Times New Roman</vt:lpstr>
      <vt:lpstr>Verdana</vt:lpstr>
      <vt:lpstr>Wingdings</vt:lpstr>
      <vt:lpstr>XO Oriel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Зайцева</dc:creator>
  <cp:lastModifiedBy>Пользователь Windows</cp:lastModifiedBy>
  <cp:revision>718</cp:revision>
  <cp:lastPrinted>2026-02-06T07:27:52Z</cp:lastPrinted>
  <dcterms:created xsi:type="dcterms:W3CDTF">2025-09-12T10:33:54Z</dcterms:created>
  <dcterms:modified xsi:type="dcterms:W3CDTF">2026-02-17T08:55:42Z</dcterms:modified>
</cp:coreProperties>
</file>